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4227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300" r:id="rId6"/>
    <p:sldId id="333" r:id="rId7"/>
    <p:sldId id="334" r:id="rId8"/>
    <p:sldId id="301" r:id="rId9"/>
    <p:sldId id="302" r:id="rId10"/>
    <p:sldId id="303" r:id="rId11"/>
    <p:sldId id="304" r:id="rId12"/>
    <p:sldId id="305" r:id="rId13"/>
    <p:sldId id="306" r:id="rId14"/>
    <p:sldId id="312" r:id="rId15"/>
    <p:sldId id="308" r:id="rId16"/>
    <p:sldId id="309" r:id="rId17"/>
    <p:sldId id="310" r:id="rId18"/>
    <p:sldId id="311" r:id="rId19"/>
    <p:sldId id="313" r:id="rId20"/>
    <p:sldId id="314" r:id="rId21"/>
    <p:sldId id="315" r:id="rId22"/>
    <p:sldId id="316" r:id="rId23"/>
    <p:sldId id="317" r:id="rId24"/>
    <p:sldId id="318" r:id="rId25"/>
    <p:sldId id="319" r:id="rId26"/>
    <p:sldId id="320" r:id="rId27"/>
    <p:sldId id="321" r:id="rId28"/>
    <p:sldId id="322" r:id="rId29"/>
    <p:sldId id="323" r:id="rId30"/>
    <p:sldId id="324" r:id="rId31"/>
    <p:sldId id="325" r:id="rId32"/>
    <p:sldId id="326" r:id="rId33"/>
    <p:sldId id="327" r:id="rId34"/>
    <p:sldId id="328" r:id="rId35"/>
    <p:sldId id="329" r:id="rId36"/>
    <p:sldId id="330" r:id="rId37"/>
    <p:sldId id="331" r:id="rId38"/>
    <p:sldId id="332" r:id="rId39"/>
    <p:sldId id="336" r:id="rId40"/>
    <p:sldId id="335" r:id="rId41"/>
    <p:sldId id="280" r:id="rId42"/>
    <p:sldId id="266" r:id="rId43"/>
  </p:sldIdLst>
  <p:sldSz cx="9144000" cy="6858000" type="screen4x3"/>
  <p:notesSz cx="9926638" cy="67976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/>
        <a:ea typeface="HY헤드라인M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/>
        <a:ea typeface="HY헤드라인M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prof" initials="p" lastIdx="3" clrIdx="0"/>
  <p:cmAuthor id="2" name="cnlab" initials="." lastIdx="0" clrIdx="1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1F423C0B-24CF-4C3C-8A59-7768EA0501B5}" styleName="Normal Style 1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68EC60B-5C72-4F00-A40B-8A06571290DB}" styleName="Normal Style 1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5626"/>
    <p:restoredTop sz="86434"/>
  </p:normalViewPr>
  <p:slideViewPr>
    <p:cSldViewPr>
      <p:cViewPr varScale="1">
        <p:scale>
          <a:sx n="100" d="100"/>
          <a:sy n="100" d="100"/>
        </p:scale>
        <p:origin x="1938" y="60"/>
      </p:cViewPr>
      <p:guideLst>
        <p:guide orient="horz" pos="2151"/>
        <p:guide pos="2877"/>
      </p:guideLst>
    </p:cSldViewPr>
  </p:slideViewPr>
  <p:outlineViewPr>
    <p:cViewPr>
      <p:scale>
        <a:sx n="33" d="100"/>
        <a:sy n="33" d="100"/>
      </p:scale>
      <p:origin x="0" y="-482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3996" y="114"/>
      </p:cViewPr>
      <p:guideLst>
        <p:guide orient="horz" pos="2139"/>
        <p:guide pos="3126"/>
      </p:guideLst>
    </p:cSldViewPr>
  </p:notesViewPr>
  <p:gridSpacing cx="36004" cy="36004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7.xml"  /><Relationship Id="rId21" Type="http://schemas.openxmlformats.org/officeDocument/2006/relationships/slide" Target="slides/slide18.xml"  /><Relationship Id="rId22" Type="http://schemas.openxmlformats.org/officeDocument/2006/relationships/slide" Target="slides/slide19.xml"  /><Relationship Id="rId23" Type="http://schemas.openxmlformats.org/officeDocument/2006/relationships/slide" Target="slides/slide20.xml"  /><Relationship Id="rId24" Type="http://schemas.openxmlformats.org/officeDocument/2006/relationships/slide" Target="slides/slide21.xml"  /><Relationship Id="rId25" Type="http://schemas.openxmlformats.org/officeDocument/2006/relationships/slide" Target="slides/slide22.xml"  /><Relationship Id="rId26" Type="http://schemas.openxmlformats.org/officeDocument/2006/relationships/slide" Target="slides/slide23.xml"  /><Relationship Id="rId27" Type="http://schemas.openxmlformats.org/officeDocument/2006/relationships/slide" Target="slides/slide24.xml"  /><Relationship Id="rId28" Type="http://schemas.openxmlformats.org/officeDocument/2006/relationships/slide" Target="slides/slide25.xml"  /><Relationship Id="rId29" Type="http://schemas.openxmlformats.org/officeDocument/2006/relationships/slide" Target="slides/slide26.xml"  /><Relationship Id="rId3" Type="http://schemas.openxmlformats.org/officeDocument/2006/relationships/handoutMaster" Target="handoutMasters/handoutMaster1.xml"  /><Relationship Id="rId30" Type="http://schemas.openxmlformats.org/officeDocument/2006/relationships/slide" Target="slides/slide27.xml"  /><Relationship Id="rId31" Type="http://schemas.openxmlformats.org/officeDocument/2006/relationships/slide" Target="slides/slide28.xml"  /><Relationship Id="rId32" Type="http://schemas.openxmlformats.org/officeDocument/2006/relationships/slide" Target="slides/slide29.xml"  /><Relationship Id="rId33" Type="http://schemas.openxmlformats.org/officeDocument/2006/relationships/slide" Target="slides/slide30.xml"  /><Relationship Id="rId34" Type="http://schemas.openxmlformats.org/officeDocument/2006/relationships/slide" Target="slides/slide31.xml"  /><Relationship Id="rId35" Type="http://schemas.openxmlformats.org/officeDocument/2006/relationships/slide" Target="slides/slide32.xml"  /><Relationship Id="rId36" Type="http://schemas.openxmlformats.org/officeDocument/2006/relationships/slide" Target="slides/slide33.xml"  /><Relationship Id="rId37" Type="http://schemas.openxmlformats.org/officeDocument/2006/relationships/slide" Target="slides/slide34.xml"  /><Relationship Id="rId38" Type="http://schemas.openxmlformats.org/officeDocument/2006/relationships/slide" Target="slides/slide35.xml"  /><Relationship Id="rId39" Type="http://schemas.openxmlformats.org/officeDocument/2006/relationships/slide" Target="slides/slide36.xml"  /><Relationship Id="rId4" Type="http://schemas.openxmlformats.org/officeDocument/2006/relationships/slide" Target="slides/slide1.xml"  /><Relationship Id="rId40" Type="http://schemas.openxmlformats.org/officeDocument/2006/relationships/slide" Target="slides/slide37.xml"  /><Relationship Id="rId41" Type="http://schemas.openxmlformats.org/officeDocument/2006/relationships/slide" Target="slides/slide38.xml"  /><Relationship Id="rId42" Type="http://schemas.openxmlformats.org/officeDocument/2006/relationships/slide" Target="slides/slide39.xml"  /><Relationship Id="rId43" Type="http://schemas.openxmlformats.org/officeDocument/2006/relationships/slide" Target="slides/slide40.xml"  /><Relationship Id="rId44" Type="http://schemas.openxmlformats.org/officeDocument/2006/relationships/commentAuthors" Target="commentAuthors.xml"  /><Relationship Id="rId45" Type="http://schemas.openxmlformats.org/officeDocument/2006/relationships/presProps" Target="presProps.xml"  /><Relationship Id="rId46" Type="http://schemas.openxmlformats.org/officeDocument/2006/relationships/viewProps" Target="viewProps.xml"  /><Relationship Id="rId47" Type="http://schemas.openxmlformats.org/officeDocument/2006/relationships/theme" Target="theme/theme1.xml"  /><Relationship Id="rId48" Type="http://schemas.openxmlformats.org/officeDocument/2006/relationships/tableStyles" Target="tableStyles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hdr" sz="quarter" idx="0"/>
          </p:nvPr>
        </p:nvSpPr>
        <p:spPr>
          <a:xfrm>
            <a:off x="2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0227" name="Rectangle 3"/>
          <p:cNvSpPr>
            <a:spLocks noGrp="1" noChangeArrowheads="1"/>
          </p:cNvSpPr>
          <p:nvPr>
            <p:ph type="dt" sz="quarter" idx="1"/>
          </p:nvPr>
        </p:nvSpPr>
        <p:spPr>
          <a:xfrm>
            <a:off x="5622584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algn="r"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0228" name="Rectangle 4"/>
          <p:cNvSpPr>
            <a:spLocks noGrp="1" noChangeArrowheads="1"/>
          </p:cNvSpPr>
          <p:nvPr>
            <p:ph type="ftr" sz="quarter" idx="2"/>
          </p:nvPr>
        </p:nvSpPr>
        <p:spPr>
          <a:xfrm>
            <a:off x="2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80229" name="Rectangle 5"/>
          <p:cNvSpPr>
            <a:spLocks noGrp="1" noChangeArrowheads="1"/>
          </p:cNvSpPr>
          <p:nvPr>
            <p:ph type="sldNum" sz="quarter" idx="3"/>
          </p:nvPr>
        </p:nvSpPr>
        <p:spPr>
          <a:xfrm>
            <a:off x="5622584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algn="r" defTabSz="953562">
              <a:defRPr sz="1300">
                <a:ea typeface="굴림"/>
              </a:defRPr>
            </a:lvl1pPr>
          </a:lstStyle>
          <a:p>
            <a:pPr lvl="0">
              <a:defRPr/>
            </a:pPr>
            <a:fld id="{7D76EB48-B2DC-4DF9-B5C5-07762B2750D8}" type="slidenum">
              <a:rPr lang="ko-KR" altLang="en-US"/>
              <a:pPr lvl="0"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42.png>
</file>

<file path=ppt/media/image43.png>
</file>

<file path=ppt/media/image44.png>
</file>

<file path=ppt/media/image45.png>
</file>

<file path=ppt/media/image46.gif>
</file>

<file path=ppt/media/image47.png>
</file>

<file path=ppt/media/image48.gif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 idx="0"/>
          </p:nvPr>
        </p:nvSpPr>
        <p:spPr>
          <a:xfrm>
            <a:off x="2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idx="1"/>
          </p:nvPr>
        </p:nvSpPr>
        <p:spPr>
          <a:xfrm>
            <a:off x="5622584" y="5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>
            <a:lvl1pPr algn="r"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>
          <a:xfrm>
            <a:off x="3263900" y="509588"/>
            <a:ext cx="3398838" cy="2549525"/>
          </a:xfrm>
          <a:prstGeom prst="rect">
            <a:avLst/>
          </a:prstGeom>
          <a:noFill/>
          <a:ln w="9525">
            <a:solidFill>
              <a:srgbClr val="000000"/>
            </a:solidFill>
            <a:miter/>
          </a:ln>
        </p:spPr>
      </p:sp>
      <p:sp>
        <p:nvSpPr>
          <p:cNvPr id="38917" name="Rectangle 5"/>
          <p:cNvSpPr>
            <a:spLocks noGrp="1" noChangeArrowheads="1"/>
          </p:cNvSpPr>
          <p:nvPr>
            <p:ph type="body" sz="quarter" idx="3"/>
          </p:nvPr>
        </p:nvSpPr>
        <p:spPr>
          <a:xfrm>
            <a:off x="992224" y="3229608"/>
            <a:ext cx="7942198" cy="3057741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t" anchorCtr="0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ftr" sz="quarter" idx="4"/>
          </p:nvPr>
        </p:nvSpPr>
        <p:spPr>
          <a:xfrm>
            <a:off x="2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defTabSz="954156">
              <a:defRPr sz="1300">
                <a:latin typeface="Arial"/>
                <a:ea typeface="굴림"/>
              </a:defRPr>
            </a:lvl1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622584" y="6456052"/>
            <a:ext cx="4301839" cy="340569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5494" tIns="47747" rIns="95494" bIns="47747" anchor="b" anchorCtr="0">
            <a:prstTxWarp prst="textNoShape">
              <a:avLst/>
            </a:prstTxWarp>
          </a:bodyPr>
          <a:lstStyle>
            <a:lvl1pPr algn="r" defTabSz="953562">
              <a:defRPr sz="1300">
                <a:ea typeface="굴림"/>
              </a:defRPr>
            </a:lvl1pPr>
          </a:lstStyle>
          <a:p>
            <a:pPr lvl="0">
              <a:defRPr/>
            </a:pPr>
            <a:fld id="{C0EA918C-B119-4499-AB94-F10A27BF33A4}" type="slidenum">
              <a:rPr lang="ko-KR" altLang="en-US"/>
              <a:pPr lvl="0"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slide" Target="../slides/slide20.xml"  /><Relationship Id="rId2" Type="http://schemas.openxmlformats.org/officeDocument/2006/relationships/notesMaster" Target="../notesMasters/notesMaster1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1.xml"  /><Relationship Id="rId2" Type="http://schemas.openxmlformats.org/officeDocument/2006/relationships/notesMaster" Target="../notesMasters/notesMaster1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2.xml"  /><Relationship Id="rId2" Type="http://schemas.openxmlformats.org/officeDocument/2006/relationships/notesMaster" Target="../notesMasters/notesMaster1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slide" Target="../slides/slide23.xml"  /><Relationship Id="rId2" Type="http://schemas.openxmlformats.org/officeDocument/2006/relationships/notesMaster" Target="../notesMasters/notesMaster1.xml"  /></Relationships>
</file>

<file path=ppt/notesSlides/_rels/notesSlide2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4.xml"  /><Relationship Id="rId2" Type="http://schemas.openxmlformats.org/officeDocument/2006/relationships/notesMaster" Target="../notesMasters/notesMaster1.xml"  /></Relationships>
</file>

<file path=ppt/notesSlides/_rels/notesSlide25.xml.rels><?xml version="1.0" encoding="UTF-8" standalone="yes" ?><Relationships xmlns="http://schemas.openxmlformats.org/package/2006/relationships"><Relationship Id="rId1" Type="http://schemas.openxmlformats.org/officeDocument/2006/relationships/slide" Target="../slides/slide25.xml"  /><Relationship Id="rId2" Type="http://schemas.openxmlformats.org/officeDocument/2006/relationships/notesMaster" Target="../notesMasters/notesMaster1.xml"  /></Relationships>
</file>

<file path=ppt/notesSlides/_rels/notesSlide26.xml.rels><?xml version="1.0" encoding="UTF-8" standalone="yes" ?><Relationships xmlns="http://schemas.openxmlformats.org/package/2006/relationships"><Relationship Id="rId1" Type="http://schemas.openxmlformats.org/officeDocument/2006/relationships/slide" Target="../slides/slide26.xml"  /><Relationship Id="rId2" Type="http://schemas.openxmlformats.org/officeDocument/2006/relationships/notesMaster" Target="../notesMasters/notesMaster1.xml"  /></Relationships>
</file>

<file path=ppt/notesSlides/_rels/notesSlide27.xml.rels><?xml version="1.0" encoding="UTF-8" standalone="yes" ?><Relationships xmlns="http://schemas.openxmlformats.org/package/2006/relationships"><Relationship Id="rId1" Type="http://schemas.openxmlformats.org/officeDocument/2006/relationships/slide" Target="../slides/slide27.xml"  /><Relationship Id="rId2" Type="http://schemas.openxmlformats.org/officeDocument/2006/relationships/notesMaster" Target="../notesMasters/notesMaster1.xml"  /></Relationships>
</file>

<file path=ppt/notesSlides/_rels/notesSlide28.xml.rels><?xml version="1.0" encoding="UTF-8" standalone="yes" ?><Relationships xmlns="http://schemas.openxmlformats.org/package/2006/relationships"><Relationship Id="rId1" Type="http://schemas.openxmlformats.org/officeDocument/2006/relationships/slide" Target="../slides/slide28.xml"  /><Relationship Id="rId2" Type="http://schemas.openxmlformats.org/officeDocument/2006/relationships/notesMaster" Target="../notesMasters/notesMaster1.xml"  /></Relationships>
</file>

<file path=ppt/notesSlides/_rels/notesSlide29.xml.rels><?xml version="1.0" encoding="UTF-8" standalone="yes" ?><Relationships xmlns="http://schemas.openxmlformats.org/package/2006/relationships"><Relationship Id="rId1" Type="http://schemas.openxmlformats.org/officeDocument/2006/relationships/slide" Target="../slides/slide29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0.xml.rels><?xml version="1.0" encoding="UTF-8" standalone="yes" ?><Relationships xmlns="http://schemas.openxmlformats.org/package/2006/relationships"><Relationship Id="rId1" Type="http://schemas.openxmlformats.org/officeDocument/2006/relationships/slide" Target="../slides/slide30.xml"  /><Relationship Id="rId2" Type="http://schemas.openxmlformats.org/officeDocument/2006/relationships/notesMaster" Target="../notesMasters/notesMaster1.xml"  /></Relationships>
</file>

<file path=ppt/notesSlides/_rels/notesSlide3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1.xml"  /><Relationship Id="rId2" Type="http://schemas.openxmlformats.org/officeDocument/2006/relationships/notesMaster" Target="../notesMasters/notesMaster1.xml"  /></Relationships>
</file>

<file path=ppt/notesSlides/_rels/notesSlide3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2.xml"  /><Relationship Id="rId2" Type="http://schemas.openxmlformats.org/officeDocument/2006/relationships/notesMaster" Target="../notesMasters/notesMaster1.xml"  /></Relationships>
</file>

<file path=ppt/notesSlides/_rels/notesSlide3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3.xml"  /><Relationship Id="rId2" Type="http://schemas.openxmlformats.org/officeDocument/2006/relationships/notesMaster" Target="../notesMasters/notesMaster1.xml"  /></Relationships>
</file>

<file path=ppt/notesSlides/_rels/notesSlide34.xml.rels><?xml version="1.0" encoding="UTF-8" standalone="yes" ?><Relationships xmlns="http://schemas.openxmlformats.org/package/2006/relationships"><Relationship Id="rId1" Type="http://schemas.openxmlformats.org/officeDocument/2006/relationships/slide" Target="../slides/slide34.xml"  /><Relationship Id="rId2" Type="http://schemas.openxmlformats.org/officeDocument/2006/relationships/notesMaster" Target="../notesMasters/notesMaster1.xml"  /></Relationships>
</file>

<file path=ppt/notesSlides/_rels/notesSlide35.xml.rels><?xml version="1.0" encoding="UTF-8" standalone="yes" ?><Relationships xmlns="http://schemas.openxmlformats.org/package/2006/relationships"><Relationship Id="rId1" Type="http://schemas.openxmlformats.org/officeDocument/2006/relationships/slide" Target="../slides/slide35.xml"  /><Relationship Id="rId2" Type="http://schemas.openxmlformats.org/officeDocument/2006/relationships/notesMaster" Target="../notesMasters/notesMaster1.xml"  /></Relationships>
</file>

<file path=ppt/notesSlides/_rels/notesSlide36.xml.rels><?xml version="1.0" encoding="UTF-8" standalone="yes" ?><Relationships xmlns="http://schemas.openxmlformats.org/package/2006/relationships"><Relationship Id="rId1" Type="http://schemas.openxmlformats.org/officeDocument/2006/relationships/slide" Target="../slides/slide36.xml"  /><Relationship Id="rId2" Type="http://schemas.openxmlformats.org/officeDocument/2006/relationships/notesMaster" Target="../notesMasters/notesMaster1.xml"  /></Relationships>
</file>

<file path=ppt/notesSlides/_rels/notesSlide37.xml.rels><?xml version="1.0" encoding="UTF-8" standalone="yes" ?><Relationships xmlns="http://schemas.openxmlformats.org/package/2006/relationships"><Relationship Id="rId1" Type="http://schemas.openxmlformats.org/officeDocument/2006/relationships/slide" Target="../slides/slide37.xml"  /><Relationship Id="rId2" Type="http://schemas.openxmlformats.org/officeDocument/2006/relationships/notesMaster" Target="../notesMasters/notesMaster1.xml"  /></Relationships>
</file>

<file path=ppt/notesSlides/_rels/notesSlide38.xml.rels><?xml version="1.0" encoding="UTF-8" standalone="yes" ?><Relationships xmlns="http://schemas.openxmlformats.org/package/2006/relationships"><Relationship Id="rId1" Type="http://schemas.openxmlformats.org/officeDocument/2006/relationships/slide" Target="../slides/slide38.xml"  /><Relationship Id="rId2" Type="http://schemas.openxmlformats.org/officeDocument/2006/relationships/notesMaster" Target="../notesMasters/notesMaster1.xml"  /></Relationships>
</file>

<file path=ppt/notesSlides/_rels/notesSlide39.xml.rels><?xml version="1.0" encoding="UTF-8" standalone="yes" ?><Relationships xmlns="http://schemas.openxmlformats.org/package/2006/relationships"><Relationship Id="rId1" Type="http://schemas.openxmlformats.org/officeDocument/2006/relationships/slide" Target="../slides/slide39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40.xml.rels><?xml version="1.0" encoding="UTF-8" standalone="yes" ?><Relationships xmlns="http://schemas.openxmlformats.org/package/2006/relationships"><Relationship Id="rId1" Type="http://schemas.openxmlformats.org/officeDocument/2006/relationships/slide" Target="../slides/slide40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09918" y="4924226"/>
            <a:ext cx="5682643" cy="4029059"/>
          </a:xfrm>
          <a:prstGeom prst="rect">
            <a:avLst/>
          </a:prstGeom>
        </p:spPr>
        <p:txBody>
          <a:bodyPr lIns="94778" tIns="47389" rIns="94778" bIns="47389"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p65, p66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Figure A.1.3-1 : Wrap around model for urban case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p7 Table A.1.4-1: Assumptions for vehicle-to-vehicle channel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WINNER II channel models (Febuary 2008) Page 44 Table 4-4 Summary table of the path-loss models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 b="1"/>
              <a:t>YI-HAN XU, CHENG-CHENG YANG, MIN HUA, AND WEN ZHOU “Deep Deterministic Policy Gradient (DDPG)-Based Resource Allocation Scheme for NOMA Vehicular Communications,” Digital Object Identifier 10.1109/ACCESS.2020.2968595  Paper</a:t>
            </a:r>
            <a:r>
              <a:rPr lang="en-US" altLang="ko-KR"/>
              <a:t> :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 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marL="0" indent="0">
              <a:buNone/>
              <a:defRPr/>
            </a:pPr>
            <a:r>
              <a:rPr lang="en-US" altLang="ko-KR" b="1" kern="0">
                <a:latin typeface="+mn-ea"/>
              </a:rPr>
              <a:t>Hao Ye , Student Member, IEEE, Geoffrey Ye Li, Fellow, IEEE, and Biing-Hwang Fred Juang, “Deep Reinforcement Learning Based Resource Allocation for V2V Communications,” IEEE TRANSACTIONS ON VEHICULAR TECHNOLOGY, VOL. 68, NO. 4, APRIL 2019 Paper </a:t>
            </a:r>
            <a:r>
              <a:rPr lang="en-US" altLang="ko-KR"/>
              <a:t>:</a:t>
            </a:r>
            <a:endParaRPr lang="en-US" altLang="ko-KR"/>
          </a:p>
          <a:p>
            <a:pPr marL="0" indent="0">
              <a:buNone/>
              <a:defRPr/>
            </a:pPr>
            <a:r>
              <a:rPr lang="ko-KR" altLang="en-US"/>
              <a:t>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marL="0" indent="0">
              <a:buNone/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 b="1"/>
              <a:t>YI-HAN XU, CHENG-CHENG YANG, MIN HUA, AND WEN ZHOU “Deep Deterministic Policy Gradient (DDPG)-Based Resource Allocation Scheme for NOMA Vehicular Communications,” Digital Object Identifier 10.1109/ACCESS.2020.2968595  Paper</a:t>
            </a:r>
            <a:r>
              <a:rPr lang="en-US" altLang="ko-KR"/>
              <a:t> :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 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marL="0" indent="0">
              <a:buNone/>
              <a:defRPr/>
            </a:pPr>
            <a:r>
              <a:rPr lang="en-US" altLang="ko-KR" b="1" kern="0">
                <a:latin typeface="+mn-ea"/>
              </a:rPr>
              <a:t>Hao Ye , Student Member, IEEE, Geoffrey Ye Li, Fellow, IEEE, and Biing-Hwang Fred Juang, “Deep Reinforcement Learning Based Resource Allocation for V2V Communications,” IEEE TRANSACTIONS ON VEHICULAR TECHNOLOGY, VOL. 68, NO. 4, APRIL 2019 Paper </a:t>
            </a:r>
            <a:r>
              <a:rPr lang="en-US" altLang="ko-KR"/>
              <a:t>:</a:t>
            </a:r>
            <a:endParaRPr lang="en-US" altLang="ko-KR"/>
          </a:p>
          <a:p>
            <a:pPr marL="0" indent="0">
              <a:buNone/>
              <a:defRPr/>
            </a:pPr>
            <a:r>
              <a:rPr lang="ko-KR" altLang="en-US"/>
              <a:t>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marL="0" indent="0">
              <a:buNone/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marL="0" lvl="0" indent="0">
              <a:buNone/>
              <a:defRPr/>
            </a:pPr>
            <a:r>
              <a:rPr lang="en-US" altLang="ko-KR" b="1"/>
              <a:t>Jaewoo So, Senior Member, IEEE, “Throughput Analysis of Proportional Fair Scheduling”</a:t>
            </a:r>
            <a:endParaRPr lang="en-US" altLang="ko-KR" b="1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Table A.1.4-2: Assumptions for channel between UE and macro eNB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p7 Table A.1.4-1: Assumptions for vehicle-to-vehicle channel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p7 Table A.1.4-1: Assumptions for vehicle-to-vehicle channel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36.843 V12.0.1 (2014-03)</a:t>
            </a:r>
            <a:endParaRPr lang="en-US" altLang="ko-KR"/>
          </a:p>
          <a:p>
            <a:pPr lvl="0">
              <a:defRPr/>
            </a:pPr>
            <a:endParaRPr lang="en-US" altLang="ko-KR" b="1"/>
          </a:p>
          <a:p>
            <a:pPr lvl="0">
              <a:defRPr/>
            </a:pPr>
            <a:r>
              <a:rPr lang="en-US" altLang="ko-KR" b="1"/>
              <a:t>YI-HAN XU, CHENG-CHENG YANG, MIN HUA, AND WEN ZHOU “Deep Deterministic Policy Gradient (DDPG)-Based Resource Allocation Scheme for NOMA Vehicular Communications,” Digital Object Identifier 10.1109/ACCESS.2020.2968595  Paper</a:t>
            </a:r>
            <a:r>
              <a:rPr lang="en-US" altLang="ko-KR"/>
              <a:t> :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 Fast fading</a:t>
            </a:r>
            <a:r>
              <a:rPr lang="ko-KR" altLang="en-US"/>
              <a:t>을 </a:t>
            </a:r>
            <a:r>
              <a:rPr lang="en-US" altLang="ko-KR"/>
              <a:t>Reyleigh fading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marL="0" indent="0">
              <a:buNone/>
              <a:defRPr/>
            </a:pPr>
            <a:r>
              <a:rPr lang="en-US" altLang="ko-KR" b="1" kern="0">
                <a:latin typeface="+mn-ea"/>
              </a:rPr>
              <a:t>Hao Ye , Student Member, IEEE, Geoffrey Ye Li, Fellow, IEEE, and Biing-Hwang Fred Juang, “Deep Reinforcement Learning Based Resource Allocation for V2V Communications,” IEEE TRANSACTIONS ON VEHICULAR TECHNOLOGY, VOL. 68, NO. 4, APRIL 2019 Paper </a:t>
            </a:r>
            <a:r>
              <a:rPr lang="en-US" altLang="ko-KR"/>
              <a:t>:</a:t>
            </a:r>
            <a:endParaRPr lang="en-US" altLang="ko-KR"/>
          </a:p>
          <a:p>
            <a:pPr marL="0" indent="0">
              <a:buNone/>
              <a:defRPr/>
            </a:pPr>
            <a:r>
              <a:rPr lang="ko-KR" altLang="en-US"/>
              <a:t>실수부와 허수부를 독립적으로 가우시안 </a:t>
            </a:r>
            <a:r>
              <a:rPr lang="en-US" altLang="ko-KR"/>
              <a:t>distrubution</a:t>
            </a:r>
            <a:r>
              <a:rPr lang="ko-KR" altLang="en-US"/>
              <a:t>을 사용</a:t>
            </a:r>
            <a:r>
              <a:rPr lang="en-US" altLang="ko-KR"/>
              <a:t>.</a:t>
            </a:r>
            <a:endParaRPr lang="en-US" altLang="ko-KR"/>
          </a:p>
          <a:p>
            <a:pPr marL="0" indent="0">
              <a:buNone/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Reyleigh fading</a:t>
            </a:r>
            <a:r>
              <a:rPr lang="ko-KR" altLang="en-US"/>
              <a:t> </a:t>
            </a:r>
            <a:r>
              <a:rPr lang="en-US" altLang="ko-KR"/>
              <a:t>WIKI :　https://ko.wikipedia.org/wiki/%EB%A0%88%EC%9D%BC%EB%A6%AC_%ED%8E%98%EC%9D%B4%EB%94%A9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29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39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40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p62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A.1.1-1: Details of evaluation scenarios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p68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A.1.4 Channel model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Table A.1.2-1: Details of vehicle UE drop and mobility model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3GPP TR 36.885 V14.0.0 (2016-06) p64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Figure A.1.2-1:Road configuration for urban case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0EA918C-B119-4499-AB94-F10A27BF33A4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jpe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5"/>
          <p:cNvSpPr>
            <a:spLocks noChangeArrowheads="1"/>
          </p:cNvSpPr>
          <p:nvPr userDrawn="1"/>
        </p:nvSpPr>
        <p:spPr bwMode="auto">
          <a:xfrm>
            <a:off x="0" y="685800"/>
            <a:ext cx="9144000" cy="61722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  <a:ea typeface="+mn-ea"/>
            </a:endParaRPr>
          </a:p>
        </p:txBody>
      </p:sp>
      <p:sp>
        <p:nvSpPr>
          <p:cNvPr id="5" name="Rectangle 10"/>
          <p:cNvSpPr>
            <a:spLocks noChangeArrowheads="1"/>
          </p:cNvSpPr>
          <p:nvPr userDrawn="1"/>
        </p:nvSpPr>
        <p:spPr bwMode="auto">
          <a:xfrm>
            <a:off x="179388" y="3055938"/>
            <a:ext cx="8785225" cy="10795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</a:endParaRPr>
          </a:p>
        </p:txBody>
      </p:sp>
      <p:sp>
        <p:nvSpPr>
          <p:cNvPr id="6" name="Rectangle 11"/>
          <p:cNvSpPr>
            <a:spLocks noChangeArrowheads="1"/>
          </p:cNvSpPr>
          <p:nvPr userDrawn="1"/>
        </p:nvSpPr>
        <p:spPr bwMode="auto">
          <a:xfrm>
            <a:off x="179388" y="2949575"/>
            <a:ext cx="8785225" cy="10795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177800" y="2863850"/>
            <a:ext cx="8783638" cy="107950"/>
          </a:xfrm>
          <a:prstGeom prst="rect">
            <a:avLst/>
          </a:prstGeom>
          <a:solidFill>
            <a:srgbClr val="98B5D8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White">
          <a:xfrm>
            <a:off x="609600" y="4038600"/>
            <a:ext cx="7924800" cy="1828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800">
                <a:latin typeface="+mj-lt"/>
                <a:ea typeface="맑은 고딕" pitchFamily="50" charset="-127"/>
                <a:cs typeface="Calibri" panose="020F0502020204030204" pitchFamily="34" charset="0"/>
              </a:defRPr>
            </a:lvl1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ltGray">
          <a:xfrm>
            <a:off x="609600" y="1295400"/>
            <a:ext cx="7924800" cy="1524000"/>
          </a:xfrm>
        </p:spPr>
        <p:txBody>
          <a:bodyPr/>
          <a:lstStyle>
            <a:lvl1pPr algn="ctr">
              <a:defRPr sz="4000">
                <a:solidFill>
                  <a:srgbClr val="000000"/>
                </a:solidFill>
                <a:effectLst/>
                <a:latin typeface="Calibri" panose="020F0502020204030204" pitchFamily="34" charset="0"/>
                <a:ea typeface="맑은 고딕" pitchFamily="50" charset="-127"/>
                <a:cs typeface="Calibri" panose="020F050202020403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2" name="Picture 2" descr="D:\Sogang_ee\연구실\연구실_로고\_최종\2013\로고만-4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06"/>
          <a:stretch/>
        </p:blipFill>
        <p:spPr bwMode="auto">
          <a:xfrm>
            <a:off x="89694" y="6344443"/>
            <a:ext cx="735012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933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313" y="8965"/>
            <a:ext cx="8686800" cy="685800"/>
          </a:xfrm>
        </p:spPr>
        <p:txBody>
          <a:bodyPr/>
          <a:lstStyle>
            <a:lvl1pPr>
              <a:defRPr>
                <a:latin typeface="+mj-lt"/>
                <a:ea typeface="맑은 고딕" pitchFamily="50" charset="-127"/>
                <a:cs typeface="Calibri" panose="020F050202020403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latin typeface="+mj-lt"/>
                <a:ea typeface="맑은 고딕" pitchFamily="50" charset="-127"/>
                <a:cs typeface="Calibri" panose="020F0502020204030204" pitchFamily="34" charset="0"/>
              </a:defRPr>
            </a:lvl1pPr>
            <a:lvl2pPr>
              <a:defRPr sz="1800">
                <a:latin typeface="+mj-lt"/>
                <a:ea typeface="맑은 고딕" pitchFamily="50" charset="-127"/>
                <a:cs typeface="Calibri" panose="020F0502020204030204" pitchFamily="34" charset="0"/>
              </a:defRPr>
            </a:lvl2pPr>
            <a:lvl3pPr>
              <a:defRPr sz="1600">
                <a:latin typeface="+mj-lt"/>
                <a:ea typeface="맑은 고딕" pitchFamily="50" charset="-127"/>
                <a:cs typeface="Calibri" panose="020F0502020204030204" pitchFamily="34" charset="0"/>
              </a:defRPr>
            </a:lvl3pPr>
            <a:lvl4pPr>
              <a:defRPr sz="1400">
                <a:latin typeface="+mj-lt"/>
                <a:ea typeface="맑은 고딕" pitchFamily="50" charset="-127"/>
                <a:cs typeface="Calibri" panose="020F0502020204030204" pitchFamily="34" charset="0"/>
              </a:defRPr>
            </a:lvl4pPr>
            <a:lvl5pPr>
              <a:defRPr sz="1400">
                <a:latin typeface="+mj-lt"/>
                <a:ea typeface="맑은 고딕" pitchFamily="50" charset="-127"/>
                <a:cs typeface="Calibri" panose="020F050202020403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58200" y="6521450"/>
            <a:ext cx="457200" cy="244475"/>
          </a:xfrm>
          <a:ln/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BBD773F8-6E77-48C4-AC58-F843712C2EBA}" type="slidenum">
              <a:rPr lang="ko-KR" altLang="en-US" smtClean="0"/>
              <a:pPr/>
              <a:t>‹#›</a:t>
            </a:fld>
            <a:endParaRPr lang="en-US" altLang="ko-KR" dirty="0"/>
          </a:p>
        </p:txBody>
      </p:sp>
      <p:pic>
        <p:nvPicPr>
          <p:cNvPr id="7" name="Picture 2" descr="D:\Sogang_ee\연구실\연구실_로고\_최종\2013\로고만-4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06"/>
          <a:stretch/>
        </p:blipFill>
        <p:spPr bwMode="auto">
          <a:xfrm>
            <a:off x="89694" y="6344443"/>
            <a:ext cx="735012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2800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new2">
            <a:extLst>
              <a:ext uri="{FF2B5EF4-FFF2-40B4-BE49-F238E27FC236}">
                <a16:creationId xmlns:a16="http://schemas.microsoft.com/office/drawing/2014/main" id="{409CC2EC-8AF5-4468-BA38-2709B51D1A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90000" contrast="-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8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359009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theme" Target="../theme/theme1.xml"  /><Relationship Id="rId5" Type="http://schemas.openxmlformats.org/officeDocument/2006/relationships/image" Target="../media/image3.png"  /><Relationship Id="rId6" Type="http://schemas.openxmlformats.org/officeDocument/2006/relationships/image" Target="../media/image1.jpeg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Rectangle 48"/>
          <p:cNvSpPr>
            <a:spLocks noChangeArrowheads="1"/>
          </p:cNvSpPr>
          <p:nvPr userDrawn="1"/>
        </p:nvSpPr>
        <p:spPr bwMode="auto">
          <a:xfrm>
            <a:off x="0" y="685800"/>
            <a:ext cx="9144000" cy="61722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  <a:ea typeface="+mn-ea"/>
            </a:endParaRP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0"/>
            <a:ext cx="8686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7175" y="914400"/>
            <a:ext cx="86106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58200" y="6521450"/>
            <a:ext cx="4572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000000"/>
                </a:solidFill>
                <a:ea typeface="굴림" panose="020B0600000101010101" pitchFamily="50" charset="-127"/>
              </a:defRPr>
            </a:lvl1pPr>
          </a:lstStyle>
          <a:p>
            <a:fld id="{25ABDAD1-6A2F-4620-81BE-30E229305E11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1064" name="Rectangle 40"/>
          <p:cNvSpPr>
            <a:spLocks noChangeArrowheads="1"/>
          </p:cNvSpPr>
          <p:nvPr userDrawn="1"/>
        </p:nvSpPr>
        <p:spPr bwMode="gray">
          <a:xfrm>
            <a:off x="153988" y="685800"/>
            <a:ext cx="8820150" cy="10795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Arial" charset="0"/>
              <a:ea typeface="+mn-ea"/>
            </a:endParaRPr>
          </a:p>
        </p:txBody>
      </p:sp>
      <p:pic>
        <p:nvPicPr>
          <p:cNvPr id="9" name="Picture 2" descr="D:\Sogang_ee\연구실\연구실_로고\_최종\2013\로고만-4.jpg"/>
          <p:cNvPicPr>
            <a:picLocks noChangeAspect="1" noChangeArrowheads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06"/>
          <a:stretch/>
        </p:blipFill>
        <p:spPr bwMode="auto">
          <a:xfrm>
            <a:off x="89694" y="6344443"/>
            <a:ext cx="735012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21" r:id="rId1"/>
    <p:sldLayoutId id="2147484209" r:id="rId2"/>
    <p:sldLayoutId id="214748421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맑은 고딕" pitchFamily="50" charset="-127"/>
          <a:cs typeface="Calibri" panose="020F050202020403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맑은 고딕" pitchFamily="50" charset="-127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ea typeface="HY헤드라인M" pitchFamily="18" charset="-127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20000"/>
        <a:buFont typeface="Wingdings" panose="05000000000000000000" pitchFamily="2" charset="2"/>
        <a:buChar char="§"/>
        <a:defRPr sz="22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70000"/>
        <a:buFont typeface="Wingdings" panose="05000000000000000000" pitchFamily="2" charset="2"/>
        <a:buChar char="l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60000"/>
        <a:buFont typeface="Wingdings 2" panose="05020102010507070707" pitchFamily="18" charset="2"/>
        <a:buChar char="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rgbClr val="000000"/>
          </a:solidFill>
          <a:latin typeface="+mj-lt"/>
          <a:ea typeface="맑은 고딕" pitchFamily="50" charset="-127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4.gif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Relationship Id="rId5" Type="http://schemas.openxmlformats.org/officeDocument/2006/relationships/image" Target="../media/image18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9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0.png"  /><Relationship Id="rId4" Type="http://schemas.openxmlformats.org/officeDocument/2006/relationships/image" Target="../media/image21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2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3.png"  /><Relationship Id="rId4" Type="http://schemas.openxmlformats.org/officeDocument/2006/relationships/image" Target="../media/image24.png"  /><Relationship Id="rId5" Type="http://schemas.openxmlformats.org/officeDocument/2006/relationships/image" Target="../media/image25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9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6.png"  /><Relationship Id="rId4" Type="http://schemas.openxmlformats.org/officeDocument/2006/relationships/image" Target="../media/image15.png"  /><Relationship Id="rId5" Type="http://schemas.openxmlformats.org/officeDocument/2006/relationships/image" Target="../media/image27.png"  /><Relationship Id="rId6" Type="http://schemas.openxmlformats.org/officeDocument/2006/relationships/image" Target="../media/image28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9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0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1.png"  /><Relationship Id="rId4" Type="http://schemas.openxmlformats.org/officeDocument/2006/relationships/image" Target="../media/image32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3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Relationship Id="rId4" Type="http://schemas.openxmlformats.org/officeDocument/2006/relationships/image" Target="../media/image34.png"  /><Relationship Id="rId5" Type="http://schemas.openxmlformats.org/officeDocument/2006/relationships/image" Target="../media/image35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Relationship Id="rId4" Type="http://schemas.openxmlformats.org/officeDocument/2006/relationships/image" Target="../media/image15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7.xml"  /><Relationship Id="rId2" Type="http://schemas.openxmlformats.org/officeDocument/2006/relationships/slideLayout" Target="../slideLayouts/slideLayout2.xml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6.png"  /><Relationship Id="rId4" Type="http://schemas.openxmlformats.org/officeDocument/2006/relationships/image" Target="../media/image37.png"  /><Relationship Id="rId5" Type="http://schemas.openxmlformats.org/officeDocument/2006/relationships/image" Target="../media/image38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9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9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0.gif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1.png"  /><Relationship Id="rId4" Type="http://schemas.openxmlformats.org/officeDocument/2006/relationships/image" Target="../media/image42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1.png"  /><Relationship Id="rId4" Type="http://schemas.openxmlformats.org/officeDocument/2006/relationships/image" Target="../media/image42.pn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3.png"  /><Relationship Id="rId4" Type="http://schemas.openxmlformats.org/officeDocument/2006/relationships/image" Target="../media/image44.png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5.png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6.gif"  /></Relationships>
</file>

<file path=ppt/slides/_rels/slide3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7.png"  /></Relationships>
</file>

<file path=ppt/slides/_rels/slide3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7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8.gif"  /><Relationship Id="rId4" Type="http://schemas.openxmlformats.org/officeDocument/2006/relationships/image" Target="../media/image49.png"  /></Relationships>
</file>

<file path=ppt/slides/_rels/slide3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50.png"  /><Relationship Id="rId4" Type="http://schemas.openxmlformats.org/officeDocument/2006/relationships/image" Target="../media/image51.png"  /></Relationships>
</file>

<file path=ppt/slides/_rels/slide3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9.xml"  /><Relationship Id="rId2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7.png"  /></Relationships>
</file>

<file path=ppt/slides/_rels/slide4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0.xml"  /><Relationship Id="rId2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8.png"  /><Relationship Id="rId4" Type="http://schemas.openxmlformats.org/officeDocument/2006/relationships/image" Target="../media/image9.png"  /><Relationship Id="rId5" Type="http://schemas.openxmlformats.org/officeDocument/2006/relationships/image" Target="../media/image10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1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부제목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/>
              <a:t>September. 15. 2021</a:t>
            </a:r>
          </a:p>
          <a:p>
            <a:pPr lvl="0">
              <a:defRPr/>
            </a:pPr>
            <a:r>
              <a:rPr lang="en-US" altLang="ko-KR" sz="2400"/>
              <a:t>Donghee Han</a:t>
            </a:r>
          </a:p>
          <a:p>
            <a:pPr lvl="0">
              <a:defRPr/>
            </a:pPr>
            <a:r>
              <a:rPr lang="en-US" altLang="ko-KR" sz="2400"/>
              <a:t>dhh0425@sogang.ac.kr</a:t>
            </a:r>
          </a:p>
        </p:txBody>
      </p:sp>
      <p:sp>
        <p:nvSpPr>
          <p:cNvPr id="5123" name="제목 2"/>
          <p:cNvSpPr>
            <a:spLocks noGrp="1"/>
          </p:cNvSpPr>
          <p:nvPr>
            <p:ph type="ctrTitle"/>
          </p:nvPr>
        </p:nvSpPr>
        <p:spPr>
          <a:xfrm>
            <a:off x="609600" y="685800"/>
            <a:ext cx="7924800" cy="2133600"/>
          </a:xfrm>
        </p:spPr>
        <p:txBody>
          <a:bodyPr/>
          <a:lstStyle/>
          <a:p>
            <a:pPr lvl="0" algn="r">
              <a:defRPr/>
            </a:pPr>
            <a:r>
              <a:rPr lang="en-US" altLang="ko-KR" sz="2800">
                <a:solidFill>
                  <a:schemeClr val="tx2"/>
                </a:solidFill>
                <a:latin typeface="+mj-lt"/>
              </a:rPr>
              <a:t>3GPP</a:t>
            </a:r>
            <a:r>
              <a:rPr lang="ko-KR" altLang="en-US" sz="2800">
                <a:solidFill>
                  <a:schemeClr val="tx2"/>
                </a:solidFill>
                <a:latin typeface="+mj-lt"/>
              </a:rPr>
              <a:t> </a:t>
            </a:r>
            <a:r>
              <a:rPr lang="en-US" altLang="ko-KR" sz="2800">
                <a:solidFill>
                  <a:schemeClr val="tx2"/>
                </a:solidFill>
                <a:latin typeface="+mj-lt"/>
              </a:rPr>
              <a:t>TR 36.885 v14.0.0</a:t>
            </a:r>
            <a:br>
              <a:rPr lang="ko-KR" altLang="en-US" sz="2800">
                <a:solidFill>
                  <a:schemeClr val="tx2"/>
                </a:solidFill>
                <a:latin typeface="+mj-lt"/>
              </a:rPr>
            </a:br>
            <a:r>
              <a:rPr lang="en-US" altLang="ko-KR" sz="1800">
                <a:solidFill>
                  <a:schemeClr val="tx2"/>
                </a:solidFill>
                <a:latin typeface="+mj-lt"/>
              </a:rPr>
              <a:t>3rd Generation Partnership Project;</a:t>
            </a:r>
          </a:p>
          <a:p>
            <a:pPr lvl="0" algn="r">
              <a:defRPr/>
            </a:pPr>
            <a:r>
              <a:rPr lang="en-US" altLang="ko-KR" sz="1800">
                <a:solidFill>
                  <a:schemeClr val="tx2"/>
                </a:solidFill>
                <a:latin typeface="+mj-lt"/>
              </a:rPr>
              <a:t>Technical Specification Group Radio Access Network;</a:t>
            </a:r>
          </a:p>
          <a:p>
            <a:pPr lvl="0" algn="r">
              <a:defRPr/>
            </a:pPr>
            <a:r>
              <a:rPr lang="en-US" altLang="ko-KR" sz="1800">
                <a:solidFill>
                  <a:schemeClr val="tx2"/>
                </a:solidFill>
                <a:latin typeface="+mj-lt"/>
              </a:rPr>
              <a:t>Study on LTE-based V2X Services;</a:t>
            </a:r>
          </a:p>
          <a:p>
            <a:pPr lvl="0" algn="r">
              <a:defRPr/>
            </a:pPr>
            <a:r>
              <a:rPr lang="en-US" altLang="ko-KR" sz="1800">
                <a:solidFill>
                  <a:schemeClr val="tx2"/>
                </a:solidFill>
                <a:latin typeface="+mj-lt"/>
              </a:rPr>
              <a:t>(Release 14)</a:t>
            </a:r>
            <a:br>
              <a:rPr lang="en-US" altLang="ko-KR" sz="1800">
                <a:solidFill>
                  <a:schemeClr val="tx2"/>
                </a:solidFill>
                <a:latin typeface="+mj-lt"/>
              </a:rPr>
            </a:br>
            <a:br>
              <a:rPr lang="en-US" altLang="ko-KR" sz="1800">
                <a:solidFill>
                  <a:schemeClr val="tx2"/>
                </a:solidFill>
                <a:latin typeface="+mj-lt"/>
              </a:rPr>
            </a:br>
            <a:r>
              <a:rPr lang="en-US" altLang="ko-KR" sz="2800">
                <a:solidFill>
                  <a:schemeClr val="tx2"/>
                </a:solidFill>
                <a:latin typeface="+mj-lt"/>
              </a:rPr>
              <a:t>PC5-based V2V, V2I</a:t>
            </a:r>
            <a:r>
              <a:rPr lang="ko-KR" altLang="en-US" sz="2800">
                <a:solidFill>
                  <a:schemeClr val="tx2"/>
                </a:solidFill>
                <a:latin typeface="+mj-lt"/>
              </a:rPr>
              <a:t> </a:t>
            </a:r>
            <a:r>
              <a:rPr lang="en-US" altLang="ko-KR" sz="2800">
                <a:solidFill>
                  <a:schemeClr val="tx2"/>
                </a:solidFill>
                <a:latin typeface="+mj-lt"/>
              </a:rPr>
              <a:t>Channel model</a:t>
            </a:r>
            <a:br>
              <a:rPr lang="en-US" altLang="ko-KR" sz="2800">
                <a:solidFill>
                  <a:schemeClr val="tx2"/>
                </a:solidFill>
                <a:latin typeface="+mj-lt"/>
              </a:rPr>
            </a:br>
            <a:r>
              <a:rPr lang="en-US" altLang="ko-KR" sz="2800">
                <a:solidFill>
                  <a:schemeClr val="tx2"/>
                </a:solidFill>
                <a:latin typeface="+mj-lt"/>
              </a:rPr>
              <a:t>Urban case</a:t>
            </a:r>
            <a:br>
              <a:rPr lang="en-US" altLang="ko-KR" sz="2800">
                <a:solidFill>
                  <a:schemeClr val="tx2"/>
                </a:solidFill>
                <a:latin typeface="+mj-lt"/>
              </a:rPr>
            </a:br>
            <a:endParaRPr lang="en-US" altLang="ko-KR" sz="2800">
              <a:solidFill>
                <a:schemeClr val="tx2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742509" y="908685"/>
            <a:ext cx="4401999" cy="504063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Simulation(Urban case)</a:t>
            </a:r>
            <a:endParaRPr lang="ko-KR" altLang="en-US" sz="2700"/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39552" y="2667802"/>
            <a:ext cx="3143723" cy="3605513"/>
          </a:xfrm>
          <a:prstGeom prst="rect">
            <a:avLst/>
          </a:prstGeom>
        </p:spPr>
      </p:pic>
      <p:cxnSp>
        <p:nvCxnSpPr>
          <p:cNvPr id="41" name="직선 연결선 40"/>
          <p:cNvCxnSpPr/>
          <p:nvPr/>
        </p:nvCxnSpPr>
        <p:spPr>
          <a:xfrm>
            <a:off x="2267744" y="4509120"/>
            <a:ext cx="3528392" cy="115212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42" name="직선 연결선 41"/>
          <p:cNvCxnSpPr/>
          <p:nvPr/>
        </p:nvCxnSpPr>
        <p:spPr>
          <a:xfrm flipV="1">
            <a:off x="2267744" y="1052736"/>
            <a:ext cx="3528392" cy="313234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43" name="직선 연결선 42"/>
          <p:cNvCxnSpPr/>
          <p:nvPr/>
        </p:nvCxnSpPr>
        <p:spPr>
          <a:xfrm flipV="1">
            <a:off x="2483768" y="1042939"/>
            <a:ext cx="6605391" cy="314214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44" name="직선 연결선 43"/>
          <p:cNvCxnSpPr/>
          <p:nvPr/>
        </p:nvCxnSpPr>
        <p:spPr>
          <a:xfrm>
            <a:off x="2447764" y="4545124"/>
            <a:ext cx="6631773" cy="107751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grpSp>
        <p:nvGrpSpPr>
          <p:cNvPr id="61" name="그룹 60"/>
          <p:cNvGrpSpPr/>
          <p:nvPr/>
        </p:nvGrpSpPr>
        <p:grpSpPr>
          <a:xfrm rot="0">
            <a:off x="7213054" y="3248980"/>
            <a:ext cx="203262" cy="540060"/>
            <a:chOff x="2640546" y="836712"/>
            <a:chExt cx="888770" cy="1692188"/>
          </a:xfrm>
        </p:grpSpPr>
        <p:sp>
          <p:nvSpPr>
            <p:cNvPr id="50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51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52" name="직선 연결선 51"/>
            <p:cNvCxnSpPr>
              <a:stCxn id="50" idx="1"/>
              <a:endCxn id="50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53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55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56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58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59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68" name="그룹 67"/>
          <p:cNvGrpSpPr/>
          <p:nvPr/>
        </p:nvGrpSpPr>
        <p:grpSpPr>
          <a:xfrm rot="0">
            <a:off x="6372200" y="2412652"/>
            <a:ext cx="119384" cy="80243"/>
            <a:chOff x="1439652" y="1484784"/>
            <a:chExt cx="1152128" cy="576064"/>
          </a:xfrm>
        </p:grpSpPr>
        <p:sp>
          <p:nvSpPr>
            <p:cNvPr id="62" name="순서도: 대체 처리 61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3" name="순서도: 대체 처리 62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4" name="타원 63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5" name="타원 64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6" name="사각형: 둥근 모서리 65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67" name="사각형: 둥근 모서리 66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70" name="그룹 69"/>
          <p:cNvGrpSpPr/>
          <p:nvPr/>
        </p:nvGrpSpPr>
        <p:grpSpPr>
          <a:xfrm rot="0">
            <a:off x="5616116" y="3717032"/>
            <a:ext cx="119384" cy="80243"/>
            <a:chOff x="1439652" y="1484784"/>
            <a:chExt cx="1152128" cy="576064"/>
          </a:xfrm>
        </p:grpSpPr>
        <p:sp>
          <p:nvSpPr>
            <p:cNvPr id="71" name="순서도: 대체 처리 70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2" name="순서도: 대체 처리 71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3" name="타원 72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4" name="타원 73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5" name="사각형: 둥근 모서리 74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6" name="사각형: 둥근 모서리 75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77" name="그룹 76"/>
          <p:cNvGrpSpPr/>
          <p:nvPr/>
        </p:nvGrpSpPr>
        <p:grpSpPr>
          <a:xfrm rot="0">
            <a:off x="7476951" y="1844824"/>
            <a:ext cx="119384" cy="80243"/>
            <a:chOff x="1439652" y="1484784"/>
            <a:chExt cx="1152128" cy="576064"/>
          </a:xfrm>
        </p:grpSpPr>
        <p:sp>
          <p:nvSpPr>
            <p:cNvPr id="78" name="순서도: 대체 처리 77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79" name="순서도: 대체 처리 78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0" name="타원 79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1" name="타원 80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2" name="사각형: 둥근 모서리 81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3" name="사각형: 둥근 모서리 82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84" name="그룹 83"/>
          <p:cNvGrpSpPr/>
          <p:nvPr/>
        </p:nvGrpSpPr>
        <p:grpSpPr>
          <a:xfrm rot="0">
            <a:off x="7800987" y="2916709"/>
            <a:ext cx="119384" cy="80243"/>
            <a:chOff x="1439652" y="1484784"/>
            <a:chExt cx="1152128" cy="576064"/>
          </a:xfrm>
        </p:grpSpPr>
        <p:sp>
          <p:nvSpPr>
            <p:cNvPr id="85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6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7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8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89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0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91" name="그룹 90"/>
          <p:cNvGrpSpPr/>
          <p:nvPr/>
        </p:nvGrpSpPr>
        <p:grpSpPr>
          <a:xfrm rot="0">
            <a:off x="7404943" y="5553236"/>
            <a:ext cx="119384" cy="80243"/>
            <a:chOff x="1439652" y="1484784"/>
            <a:chExt cx="1152128" cy="576064"/>
          </a:xfrm>
        </p:grpSpPr>
        <p:sp>
          <p:nvSpPr>
            <p:cNvPr id="92" name="순서도: 대체 처리 91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3" name="순서도: 대체 처리 92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4" name="타원 93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5" name="타원 94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6" name="사각형: 둥근 모서리 95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97" name="사각형: 둥근 모서리 96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98" name="그룹 97"/>
          <p:cNvGrpSpPr/>
          <p:nvPr/>
        </p:nvGrpSpPr>
        <p:grpSpPr>
          <a:xfrm rot="0">
            <a:off x="6504843" y="4788917"/>
            <a:ext cx="119384" cy="80243"/>
            <a:chOff x="1439652" y="1484784"/>
            <a:chExt cx="1152128" cy="576064"/>
          </a:xfrm>
        </p:grpSpPr>
        <p:sp>
          <p:nvSpPr>
            <p:cNvPr id="99" name="순서도: 대체 처리 98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0" name="순서도: 대체 처리 99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1" name="타원 100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2" name="타원 101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3" name="사각형: 둥근 모서리 102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4" name="사각형: 둥근 모서리 103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05" name="그룹 104"/>
          <p:cNvGrpSpPr/>
          <p:nvPr/>
        </p:nvGrpSpPr>
        <p:grpSpPr>
          <a:xfrm rot="0">
            <a:off x="7476951" y="4401108"/>
            <a:ext cx="119384" cy="80243"/>
            <a:chOff x="1439652" y="1484784"/>
            <a:chExt cx="1152128" cy="576064"/>
          </a:xfrm>
        </p:grpSpPr>
        <p:sp>
          <p:nvSpPr>
            <p:cNvPr id="106" name="순서도: 대체 처리 10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7" name="순서도: 대체 처리 10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8" name="타원 10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09" name="타원 10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0" name="사각형: 둥근 모서리 10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1" name="사각형: 둥근 모서리 11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12" name="그룹 111"/>
          <p:cNvGrpSpPr/>
          <p:nvPr/>
        </p:nvGrpSpPr>
        <p:grpSpPr>
          <a:xfrm rot="0">
            <a:off x="6696236" y="4860925"/>
            <a:ext cx="119384" cy="80243"/>
            <a:chOff x="1439652" y="1484784"/>
            <a:chExt cx="1152128" cy="576064"/>
          </a:xfrm>
        </p:grpSpPr>
        <p:sp>
          <p:nvSpPr>
            <p:cNvPr id="113" name="순서도: 대체 처리 112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4" name="순서도: 대체 처리 113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5" name="타원 114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6" name="타원 115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7" name="사각형: 둥근 모서리 116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18" name="사각형: 둥근 모서리 117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19" name="그룹 118"/>
          <p:cNvGrpSpPr/>
          <p:nvPr/>
        </p:nvGrpSpPr>
        <p:grpSpPr>
          <a:xfrm rot="0">
            <a:off x="8629079" y="2448657"/>
            <a:ext cx="119384" cy="80243"/>
            <a:chOff x="1439652" y="1484784"/>
            <a:chExt cx="1152128" cy="576064"/>
          </a:xfrm>
        </p:grpSpPr>
        <p:sp>
          <p:nvSpPr>
            <p:cNvPr id="120" name="순서도: 대체 처리 119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1" name="순서도: 대체 처리 120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2" name="타원 121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3" name="타원 122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4" name="사각형: 둥근 모서리 123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5" name="사각형: 둥근 모서리 124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26" name="그룹 125"/>
          <p:cNvGrpSpPr/>
          <p:nvPr/>
        </p:nvGrpSpPr>
        <p:grpSpPr>
          <a:xfrm rot="0">
            <a:off x="5892775" y="5445224"/>
            <a:ext cx="119384" cy="80243"/>
            <a:chOff x="1439652" y="1484784"/>
            <a:chExt cx="1152128" cy="576064"/>
          </a:xfrm>
        </p:grpSpPr>
        <p:sp>
          <p:nvSpPr>
            <p:cNvPr id="127" name="순서도: 대체 처리 126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8" name="순서도: 대체 처리 127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29" name="타원 128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0" name="타원 129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1" name="사각형: 둥근 모서리 130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2" name="사각형: 둥근 모서리 131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33" name="그룹 132"/>
          <p:cNvGrpSpPr/>
          <p:nvPr/>
        </p:nvGrpSpPr>
        <p:grpSpPr>
          <a:xfrm rot="0">
            <a:off x="6504843" y="1268760"/>
            <a:ext cx="119384" cy="80243"/>
            <a:chOff x="1439652" y="1484784"/>
            <a:chExt cx="1152128" cy="576064"/>
          </a:xfrm>
        </p:grpSpPr>
        <p:sp>
          <p:nvSpPr>
            <p:cNvPr id="134" name="순서도: 대체 처리 133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5" name="순서도: 대체 처리 134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6" name="타원 135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7" name="타원 136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8" name="사각형: 둥근 모서리 137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39" name="사각형: 둥근 모서리 138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40" name="그룹 139"/>
          <p:cNvGrpSpPr/>
          <p:nvPr/>
        </p:nvGrpSpPr>
        <p:grpSpPr>
          <a:xfrm rot="0">
            <a:off x="7920372" y="1044501"/>
            <a:ext cx="119384" cy="80243"/>
            <a:chOff x="1439652" y="1484784"/>
            <a:chExt cx="1152128" cy="576064"/>
          </a:xfrm>
        </p:grpSpPr>
        <p:sp>
          <p:nvSpPr>
            <p:cNvPr id="141" name="순서도: 대체 처리 140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2" name="순서도: 대체 처리 141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3" name="타원 142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4" name="타원 143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5" name="사각형: 둥근 모서리 144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46" name="사각형: 둥근 모서리 145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147" name="TextBox 146"/>
          <p:cNvSpPr txBox="1"/>
          <p:nvPr/>
        </p:nvSpPr>
        <p:spPr>
          <a:xfrm>
            <a:off x="0" y="920426"/>
            <a:ext cx="5015865" cy="112554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Drop vehicle, base station (Urban case)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- Vehicle UEs are dropped on the roads according to spatial Poisson process.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- Vehicle density is determined by the vehicle speed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- macro eNB is 500 m and the wrap around model in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 Figure A.1.3-1 is used.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148" name="그룹 147"/>
          <p:cNvGrpSpPr/>
          <p:nvPr/>
        </p:nvGrpSpPr>
        <p:grpSpPr>
          <a:xfrm rot="0">
            <a:off x="7476951" y="1340768"/>
            <a:ext cx="119384" cy="80243"/>
            <a:chOff x="1439652" y="1484784"/>
            <a:chExt cx="1152128" cy="576064"/>
          </a:xfrm>
        </p:grpSpPr>
        <p:sp>
          <p:nvSpPr>
            <p:cNvPr id="149" name="순서도: 대체 처리 148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0" name="순서도: 대체 처리 149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1" name="타원 150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2" name="타원 151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3" name="사각형: 둥근 모서리 152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4" name="사각형: 둥근 모서리 153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155" name="그룹 154"/>
          <p:cNvGrpSpPr/>
          <p:nvPr/>
        </p:nvGrpSpPr>
        <p:grpSpPr>
          <a:xfrm rot="0">
            <a:off x="7476951" y="2348880"/>
            <a:ext cx="119384" cy="80243"/>
            <a:chOff x="1439652" y="1484784"/>
            <a:chExt cx="1152128" cy="576064"/>
          </a:xfrm>
        </p:grpSpPr>
        <p:sp>
          <p:nvSpPr>
            <p:cNvPr id="156" name="순서도: 대체 처리 15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7" name="순서도: 대체 처리 15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8" name="타원 15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59" name="타원 15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60" name="사각형: 둥근 모서리 15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161" name="사각형: 둥근 모서리 16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2" name="표 161"/>
          <p:cNvGraphicFramePr>
            <a:graphicFrameLocks noGrp="1"/>
          </p:cNvGraphicFramePr>
          <p:nvPr/>
        </p:nvGraphicFramePr>
        <p:xfrm>
          <a:off x="4734064" y="5183718"/>
          <a:ext cx="3366327" cy="1593654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097280"/>
                <a:gridCol w="2269047"/>
              </a:tblGrid>
              <a:tr h="389694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Vehicle No.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Absolute vehicle speed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217611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0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217611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217611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...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217611"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N</a:t>
                      </a:r>
                      <a:endParaRPr lang="en-US" altLang="ko-KR" sz="14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15 km/h or 60 km/h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</a:tbl>
          </a:graphicData>
        </a:graphic>
      </p:graphicFrame>
      <p:grpSp>
        <p:nvGrpSpPr>
          <p:cNvPr id="302" name="그룹 301"/>
          <p:cNvGrpSpPr/>
          <p:nvPr/>
        </p:nvGrpSpPr>
        <p:grpSpPr>
          <a:xfrm rot="0">
            <a:off x="4103948" y="980728"/>
            <a:ext cx="4644516" cy="4140460"/>
            <a:chOff x="3617893" y="1024967"/>
            <a:chExt cx="1908213" cy="2124236"/>
          </a:xfrm>
        </p:grpSpPr>
        <p:pic>
          <p:nvPicPr>
            <p:cNvPr id="278" name="그림 277"/>
            <p:cNvPicPr>
              <a:picLocks noChangeAspect="1"/>
            </p:cNvPicPr>
            <p:nvPr/>
          </p:nvPicPr>
          <p:blipFill rotWithShape="1">
            <a:blip r:embed="rId3"/>
            <a:srcRect l="37020" t="16430" r="19630" b="41430"/>
            <a:stretch>
              <a:fillRect/>
            </a:stretch>
          </p:blipFill>
          <p:spPr>
            <a:xfrm>
              <a:off x="3617893" y="1024967"/>
              <a:ext cx="1908213" cy="2124236"/>
            </a:xfrm>
            <a:prstGeom prst="rect">
              <a:avLst/>
            </a:prstGeom>
          </p:spPr>
        </p:pic>
        <p:grpSp>
          <p:nvGrpSpPr>
            <p:cNvPr id="279" name="그룹 278"/>
            <p:cNvGrpSpPr/>
            <p:nvPr/>
          </p:nvGrpSpPr>
          <p:grpSpPr>
            <a:xfrm rot="0">
              <a:off x="3905926" y="1700808"/>
              <a:ext cx="119384" cy="80243"/>
              <a:chOff x="1439652" y="1484784"/>
              <a:chExt cx="1152128" cy="576064"/>
            </a:xfrm>
          </p:grpSpPr>
          <p:sp>
            <p:nvSpPr>
              <p:cNvPr id="280" name="순서도: 대체 처리 279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1" name="순서도: 대체 처리 280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2" name="타원 281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3" name="타원 282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4" name="사각형: 둥근 모서리 283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5" name="사각형: 둥근 모서리 284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86" name="그룹 285"/>
            <p:cNvGrpSpPr/>
            <p:nvPr/>
          </p:nvGrpSpPr>
          <p:grpSpPr>
            <a:xfrm rot="0">
              <a:off x="5010677" y="1132979"/>
              <a:ext cx="119384" cy="80243"/>
              <a:chOff x="1439652" y="1484784"/>
              <a:chExt cx="1152128" cy="576064"/>
            </a:xfrm>
          </p:grpSpPr>
          <p:sp>
            <p:nvSpPr>
              <p:cNvPr id="287" name="순서도: 대체 처리 286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8" name="순서도: 대체 처리 287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9" name="타원 288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0" name="타원 289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1" name="사각형: 둥근 모서리 290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2" name="사각형: 둥근 모서리 291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95" name="그룹 294"/>
            <p:cNvGrpSpPr/>
            <p:nvPr/>
          </p:nvGrpSpPr>
          <p:grpSpPr>
            <a:xfrm rot="0">
              <a:off x="4218589" y="2636912"/>
              <a:ext cx="119384" cy="80243"/>
              <a:chOff x="1439652" y="1484784"/>
              <a:chExt cx="1152128" cy="576064"/>
            </a:xfrm>
          </p:grpSpPr>
          <p:sp>
            <p:nvSpPr>
              <p:cNvPr id="296" name="순서도: 대체 처리 295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7" name="순서도: 대체 처리 296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8" name="타원 297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9" name="타원 298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0" name="사각형: 둥근 모서리 299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1" name="사각형: 둥근 모서리 300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</p:grpSp>
      <p:sp>
        <p:nvSpPr>
          <p:cNvPr id="303" name="TextBox 146"/>
          <p:cNvSpPr txBox="1"/>
          <p:nvPr/>
        </p:nvSpPr>
        <p:spPr>
          <a:xfrm>
            <a:off x="0" y="920426"/>
            <a:ext cx="567690" cy="23971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4" name=""/>
          <p:cNvSpPr txBox="1"/>
          <p:nvPr/>
        </p:nvSpPr>
        <p:spPr>
          <a:xfrm>
            <a:off x="143508" y="800708"/>
            <a:ext cx="3757932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Set vehicle UE’s state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5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72668" y="1016732"/>
            <a:ext cx="3951560" cy="53645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그룹 301"/>
          <p:cNvGrpSpPr/>
          <p:nvPr/>
        </p:nvGrpSpPr>
        <p:grpSpPr>
          <a:xfrm rot="0">
            <a:off x="179512" y="1628800"/>
            <a:ext cx="4644516" cy="4140460"/>
            <a:chOff x="3617893" y="1024967"/>
            <a:chExt cx="1908213" cy="2124236"/>
          </a:xfrm>
        </p:grpSpPr>
        <p:pic>
          <p:nvPicPr>
            <p:cNvPr id="278" name="그림 277"/>
            <p:cNvPicPr>
              <a:picLocks noChangeAspect="1"/>
            </p:cNvPicPr>
            <p:nvPr/>
          </p:nvPicPr>
          <p:blipFill rotWithShape="1">
            <a:blip r:embed="rId3"/>
            <a:srcRect l="37020" t="16430" r="19630" b="41430"/>
            <a:stretch>
              <a:fillRect/>
            </a:stretch>
          </p:blipFill>
          <p:spPr>
            <a:xfrm>
              <a:off x="3617893" y="1024967"/>
              <a:ext cx="1908213" cy="2124236"/>
            </a:xfrm>
            <a:prstGeom prst="rect">
              <a:avLst/>
            </a:prstGeom>
          </p:spPr>
        </p:pic>
        <p:grpSp>
          <p:nvGrpSpPr>
            <p:cNvPr id="279" name="그룹 278"/>
            <p:cNvGrpSpPr/>
            <p:nvPr/>
          </p:nvGrpSpPr>
          <p:grpSpPr>
            <a:xfrm rot="0">
              <a:off x="3905926" y="1700808"/>
              <a:ext cx="119384" cy="80243"/>
              <a:chOff x="1439652" y="1484784"/>
              <a:chExt cx="1152128" cy="576064"/>
            </a:xfrm>
          </p:grpSpPr>
          <p:sp>
            <p:nvSpPr>
              <p:cNvPr id="280" name="순서도: 대체 처리 279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1" name="순서도: 대체 처리 280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2" name="타원 281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3" name="타원 282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4" name="사각형: 둥근 모서리 283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5" name="사각형: 둥근 모서리 284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86" name="그룹 285"/>
            <p:cNvGrpSpPr/>
            <p:nvPr/>
          </p:nvGrpSpPr>
          <p:grpSpPr>
            <a:xfrm rot="0">
              <a:off x="5010677" y="1132979"/>
              <a:ext cx="119384" cy="80243"/>
              <a:chOff x="1439652" y="1484784"/>
              <a:chExt cx="1152128" cy="576064"/>
            </a:xfrm>
          </p:grpSpPr>
          <p:sp>
            <p:nvSpPr>
              <p:cNvPr id="287" name="순서도: 대체 처리 286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8" name="순서도: 대체 처리 287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89" name="타원 288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0" name="타원 289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1" name="사각형: 둥근 모서리 290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2" name="사각형: 둥근 모서리 291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  <p:grpSp>
          <p:nvGrpSpPr>
            <p:cNvPr id="295" name="그룹 294"/>
            <p:cNvGrpSpPr/>
            <p:nvPr/>
          </p:nvGrpSpPr>
          <p:grpSpPr>
            <a:xfrm rot="0">
              <a:off x="4218589" y="2636912"/>
              <a:ext cx="119384" cy="80243"/>
              <a:chOff x="1439652" y="1484784"/>
              <a:chExt cx="1152128" cy="576064"/>
            </a:xfrm>
          </p:grpSpPr>
          <p:sp>
            <p:nvSpPr>
              <p:cNvPr id="296" name="순서도: 대체 처리 295"/>
              <p:cNvSpPr/>
              <p:nvPr/>
            </p:nvSpPr>
            <p:spPr>
              <a:xfrm>
                <a:off x="1439652" y="1628800"/>
                <a:ext cx="1152128" cy="360040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7" name="순서도: 대체 처리 296"/>
              <p:cNvSpPr/>
              <p:nvPr/>
            </p:nvSpPr>
            <p:spPr>
              <a:xfrm>
                <a:off x="1655676" y="1484784"/>
                <a:ext cx="828092" cy="324036"/>
              </a:xfrm>
              <a:prstGeom prst="flowChartAlternateProcess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8" name="타원 297"/>
              <p:cNvSpPr/>
              <p:nvPr/>
            </p:nvSpPr>
            <p:spPr>
              <a:xfrm>
                <a:off x="1727684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299" name="타원 298"/>
              <p:cNvSpPr/>
              <p:nvPr/>
            </p:nvSpPr>
            <p:spPr>
              <a:xfrm>
                <a:off x="2159732" y="1880828"/>
                <a:ext cx="252028" cy="180020"/>
              </a:xfrm>
              <a:prstGeom prst="ellipse">
                <a:avLst/>
              </a:prstGeom>
              <a:solidFill>
                <a:schemeClr val="dk2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0" name="사각형: 둥근 모서리 299"/>
              <p:cNvSpPr/>
              <p:nvPr/>
            </p:nvSpPr>
            <p:spPr>
              <a:xfrm>
                <a:off x="176368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  <p:sp>
            <p:nvSpPr>
              <p:cNvPr id="301" name="사각형: 둥근 모서리 300"/>
              <p:cNvSpPr/>
              <p:nvPr/>
            </p:nvSpPr>
            <p:spPr>
              <a:xfrm>
                <a:off x="2123728" y="1556792"/>
                <a:ext cx="288032" cy="108012"/>
              </a:xfrm>
              <a:prstGeom prst="roundRect">
                <a:avLst>
                  <a:gd name="adj" fmla="val 16667"/>
                </a:avLst>
              </a:prstGeom>
              <a:solidFill>
                <a:srgbClr val="42c7f1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</a:ln>
              <a:effectLst/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>
                  <a:solidFill>
                    <a:schemeClr val="tx2"/>
                  </a:solidFill>
                  <a:latin typeface="+mj-lt"/>
                  <a:ea typeface="맑은 고딕"/>
                </a:endParaRPr>
              </a:p>
            </p:txBody>
          </p:sp>
        </p:grpSp>
      </p:grpSp>
      <p:sp>
        <p:nvSpPr>
          <p:cNvPr id="303" name="TextBox 302"/>
          <p:cNvSpPr txBox="1"/>
          <p:nvPr/>
        </p:nvSpPr>
        <p:spPr>
          <a:xfrm>
            <a:off x="4860032" y="1952836"/>
            <a:ext cx="4283968" cy="31982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 ：Number of vehicles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: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Number of Resource block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fading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2. Small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4" name=""/>
          <p:cNvSpPr txBox="1"/>
          <p:nvPr/>
        </p:nvSpPr>
        <p:spPr>
          <a:xfrm>
            <a:off x="632932" y="2528900"/>
            <a:ext cx="878728" cy="4156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0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5" name=""/>
          <p:cNvSpPr txBox="1"/>
          <p:nvPr/>
        </p:nvSpPr>
        <p:spPr>
          <a:xfrm>
            <a:off x="3325964" y="1495284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6" name=""/>
          <p:cNvSpPr txBox="1"/>
          <p:nvPr/>
        </p:nvSpPr>
        <p:spPr>
          <a:xfrm>
            <a:off x="1547664" y="4879660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9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0" name="제목 1"/>
          <p:cNvSpPr>
            <a:spLocks noGrp="1"/>
          </p:cNvSpPr>
          <p:nvPr>
            <p:ph type="title" idx="0"/>
          </p:nvPr>
        </p:nvSpPr>
        <p:spPr>
          <a:xfrm>
            <a:off x="214313" y="8965"/>
            <a:ext cx="8686800" cy="685800"/>
          </a:xfrm>
        </p:spPr>
        <p:txBody>
          <a:bodyPr vert="horz" wrap="square" lIns="91440" tIns="45720" rIns="91440" bIns="45720" anchor="ctr" anchorCtr="0"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07" name="그룹 306"/>
          <p:cNvGrpSpPr/>
          <p:nvPr/>
        </p:nvGrpSpPr>
        <p:grpSpPr>
          <a:xfrm rot="0">
            <a:off x="635880" y="3150482"/>
            <a:ext cx="6060356" cy="3446870"/>
            <a:chOff x="612576" y="1160748"/>
            <a:chExt cx="6708428" cy="3698898"/>
          </a:xfrm>
        </p:grpSpPr>
        <p:pic>
          <p:nvPicPr>
            <p:cNvPr id="305" name="그림 304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4768" y="2204864"/>
              <a:ext cx="6696236" cy="2654782"/>
            </a:xfrm>
            <a:prstGeom prst="rect">
              <a:avLst/>
            </a:prstGeom>
          </p:spPr>
        </p:pic>
        <p:pic>
          <p:nvPicPr>
            <p:cNvPr id="306" name="그림 30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12576" y="1160748"/>
              <a:ext cx="6706332" cy="1091772"/>
            </a:xfrm>
            <a:prstGeom prst="rect">
              <a:avLst/>
            </a:prstGeom>
          </p:spPr>
        </p:pic>
      </p:grpSp>
      <p:pic>
        <p:nvPicPr>
          <p:cNvPr id="309" name="그림 30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11560" y="1126175"/>
            <a:ext cx="6084676" cy="1772279"/>
          </a:xfrm>
          <a:prstGeom prst="rect">
            <a:avLst/>
          </a:prstGeom>
        </p:spPr>
      </p:pic>
      <p:sp>
        <p:nvSpPr>
          <p:cNvPr id="310" name="TextBox 309"/>
          <p:cNvSpPr txBox="1"/>
          <p:nvPr/>
        </p:nvSpPr>
        <p:spPr>
          <a:xfrm>
            <a:off x="7012596" y="1853403"/>
            <a:ext cx="1663860" cy="72101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3GPP</a:t>
            </a:r>
            <a:r>
              <a:rPr lang="ko-KR" altLang="en-US" sz="19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36.885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Release 14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1" name="TextBox 310"/>
          <p:cNvSpPr txBox="1"/>
          <p:nvPr/>
        </p:nvSpPr>
        <p:spPr>
          <a:xfrm>
            <a:off x="6696236" y="4733723"/>
            <a:ext cx="2553879" cy="72656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WINNER+ B1 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900">
                <a:solidFill>
                  <a:srgbClr val="000000"/>
                </a:solidFill>
                <a:latin typeface="+mn-lt"/>
                <a:ea typeface="맑은 고딕"/>
              </a:rPr>
              <a:t>Manhattan grid layout</a:t>
            </a:r>
            <a:endParaRPr lang="en-US" altLang="ko-KR" sz="19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2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Box 302"/>
          <p:cNvSpPr txBox="1"/>
          <p:nvPr/>
        </p:nvSpPr>
        <p:spPr>
          <a:xfrm>
            <a:off x="161509" y="1484784"/>
            <a:ext cx="8820980" cy="52499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 fading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자유형: 도형 303"/>
              <p:cNvSpPr/>
              <p:nvPr/>
            </p:nvSpPr>
            <p:spPr>
              <a:xfrm>
                <a:off x="863059" y="2888941"/>
                <a:ext cx="7496174" cy="24003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차량에서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차량으로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전송할때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𝑤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e>
                        <m:sub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~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𝜎</m:t>
                          </m:r>
                        </m:e>
                        <m:sup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3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𝜎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4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𝐵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863059" y="2888941"/>
                <a:ext cx="7496174" cy="24003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0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6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endParaRPr lang="ko-KR" altLang="en-US" sz="2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268761"/>
            <a:ext cx="8820980" cy="524995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model (NxN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자유형: 도형 303"/>
              <p:cNvSpPr/>
              <p:nvPr/>
            </p:nvSpPr>
            <p:spPr>
              <a:xfrm>
                <a:off x="640221" y="1996963"/>
                <a:ext cx="7496174" cy="49244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2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25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25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차량에서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차량으로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전송할때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𝑃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𝑝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= </m:t>
                      </m:r>
                      <m:d>
                        <m:dPr>
                          <m:begChr m:val="{"/>
                          <m:endChr m:val=""/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eqArr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𝑓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≥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3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𝑚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 xml:space="preserve">   </m:t>
                                      </m:r>
                                      <m:r>
                                        <a:rPr sz="1200" i="0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40.0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sz="1200" i="0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10</m:t>
                                      </m:r>
                                    </m:sub>
                                  </m:s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(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)</m:t>
                                  </m:r>
                                </m:fName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+ 9.45−17.3</m:t>
                                  </m:r>
                                  <m:func>
                                    <m:func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funcPr>
                                    <m:fName>
                                      <m:sSub>
                                        <m:sSub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sz="1200" i="0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log</m:t>
                                          </m:r>
                                        </m:e>
                                        <m: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10</m:t>
                                          </m:r>
                                        </m:sub>
                                      </m:s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ℎ</m:t>
                                          </m:r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′</m:t>
                                          </m:r>
                                        </m:e>
                                        <m: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𝑏</m:t>
                                          </m:r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)</m:t>
                                      </m:r>
                                    </m:fName>
                                    <m: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−17.3</m:t>
                                      </m:r>
                                      <m:func>
                                        <m:func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funcPr>
                                        <m:fName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sz="1200" i="0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log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10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(</m:t>
                                          </m:r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ℎ</m:t>
                                              </m:r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′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𝑚</m:t>
                                              </m:r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𝑠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)</m:t>
                                          </m:r>
                                        </m:fName>
                                        <m:e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+2.7</m:t>
                                          </m:r>
                                          <m:func>
                                            <m:func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funcPr>
                                            <m:fName>
                                              <m:sSub>
                                                <m:sSubPr>
                                                  <m:ctrlP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sz="1200" i="0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log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10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(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𝑓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sz="1200" i="1">
                                                      <a:solidFill>
                                                        <a:srgbClr val="000000"/>
                                                      </a:solidFill>
                                                      <a:latin typeface="Cambria Math"/>
                                                      <a:sym typeface="Cambria Math"/>
                                                    </a:rPr>
                                                    <m:t>𝑐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/5.0)</m:t>
                                              </m:r>
                                            </m:fName>
                                            <m:e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 xml:space="preserve">    </m:t>
                                              </m:r>
                                            </m:e>
                                          </m:func>
                                        </m:e>
                                      </m:func>
                                    </m:e>
                                  </m:func>
                                </m:e>
                              </m:func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</m:t>
                              </m:r>
                            </m:e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𝑓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&lt;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3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𝑚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 xml:space="preserve">   22.7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sz="1200" i="0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10</m:t>
                                      </m:r>
                                    </m:sub>
                                  </m:s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(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)</m:t>
                                  </m:r>
                                </m:fName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 xml:space="preserve">+ 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41.0</m:t>
                                  </m:r>
                                  <m:func>
                                    <m:funcPr>
                                      <m:ctrlP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+</m:t>
                                      </m:r>
                                      <m:r>
                                        <a:rPr sz="1200" i="1">
                                          <a:solidFill>
                                            <a:srgbClr val="000000"/>
                                          </a:solidFill>
                                          <a:latin typeface="Cambria Math"/>
                                          <a:sym typeface="Cambria Math"/>
                                        </a:rPr>
                                        <m:t>20</m:t>
                                      </m:r>
                                      <m:func>
                                        <m:funcPr>
                                          <m:ctrlP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</m:ctrlPr>
                                        </m:funcPr>
                                        <m:fName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sz="1200" i="0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log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10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(</m:t>
                                          </m:r>
                                          <m:sSub>
                                            <m:sSubPr>
                                              <m:ctrlP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sz="1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/>
                                                  <a:sym typeface="Cambria Math"/>
                                                </a:rPr>
                                                <m:t>𝑐</m:t>
                                              </m:r>
                                            </m:sub>
                                          </m:sSub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>/5.0)</m:t>
                                          </m:r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 xml:space="preserve">             </m:t>
                                          </m:r>
                                        </m:fName>
                                        <m:e>
                                          <m:r>
                                            <a:rPr sz="12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/>
                                              <a:sym typeface="Cambria Math"/>
                                            </a:rPr>
                                            <m:t xml:space="preserve">                                                         </m:t>
                                          </m:r>
                                        </m:e>
                                      </m:func>
                                    </m:fName>
                                    <m:e/>
                                  </m:func>
                                </m:e>
                              </m:func>
                            </m:e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𝑓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𝑁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 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𝑚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𝑖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𝑛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𝑃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𝑁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𝑂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), 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𝑃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𝑁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𝐿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𝑂</m:t>
                                  </m:r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))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                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                                                                         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𝑃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𝑂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𝑆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𝑝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𝐿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𝑂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𝑆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,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∈{1,2} 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𝑃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𝑁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𝐿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𝑂</m:t>
                              </m:r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𝑆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𝑘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𝑙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) :  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𝑃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𝐿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𝑂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𝑆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𝑑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𝑘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)+20−12.5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+10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func>
                        <m:func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10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sSub>
                            <m:sSub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𝑙</m:t>
                              </m:r>
                            </m:sub>
                          </m:s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</m:fName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+3</m:t>
                          </m:r>
                          <m:func>
                            <m:funcPr>
                              <m:ctrlP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sz="12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10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sz="1200" i="1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𝑐</m:t>
                                  </m:r>
                                </m:sub>
                              </m:sSub>
                              <m:r>
                                <a:rPr sz="12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/5.0)</m:t>
                              </m:r>
                            </m:fName>
                            <m:e/>
                          </m:func>
                        </m:e>
                      </m:func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𝑛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𝑚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𝑥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(2.8−0.0024</m:t>
                      </m:r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𝑑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𝑘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, 1.84) 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두차량의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대각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거리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1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송신 차량에서 교차로 까지 거리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2 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수신 차량에서 교차로 까지 거리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𝑓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𝑐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: 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𝐶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𝑞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𝑦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ℎ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′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송신 차량의 안테나 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높이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- 1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ℎ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′</m:t>
                          </m:r>
                        </m:e>
                        <m:sub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𝑚</m:t>
                          </m:r>
                          <m:r>
                            <a:rPr sz="12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𝑠</m:t>
                          </m:r>
                        </m:sub>
                      </m:sSub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: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수신 차량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안테나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높이</m:t>
                      </m:r>
                      <m:r>
                        <a:rPr sz="12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- 1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640221" y="1996963"/>
                <a:ext cx="7496174" cy="49244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pic>
        <p:nvPicPr>
          <p:cNvPr id="30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84168" y="4680148"/>
            <a:ext cx="2494042" cy="2061221"/>
          </a:xfrm>
          <a:prstGeom prst="rect">
            <a:avLst/>
          </a:prstGeom>
        </p:spPr>
      </p:pic>
      <p:sp>
        <p:nvSpPr>
          <p:cNvPr id="306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267358"/>
            <a:ext cx="8820980" cy="565000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Small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 R : Resource block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(Fast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은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position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영향을 받지 않음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.)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"/>
              <p:cNvSpPr/>
              <p:nvPr/>
            </p:nvSpPr>
            <p:spPr>
              <a:xfrm>
                <a:off x="1895475" y="2639536"/>
                <a:ext cx="5353050" cy="37052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ast fading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matrix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800" i="1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1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⋯</m:t>
                                </m:r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800" i="1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sz="1800" i="1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⋮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𝑟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𝑏</m:t>
                                            </m:r>
                                          </m:e>
                                          <m:sub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𝑁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8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𝑅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𝑟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𝑏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𝑖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𝑗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𝑟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𝑣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에서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𝑗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𝑣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로 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번째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𝑢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𝑟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𝑒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𝑏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𝑙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𝑜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𝑐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𝑘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을 통해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호를 전송할때 발생하는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𝑠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𝑡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𝑓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𝑎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𝑑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𝑖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𝑛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𝑔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(자기 자신은 0으로 설정)</m:t>
                      </m:r>
                      <m:r>
                        <a:rPr sz="18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1895475" y="2639536"/>
                <a:ext cx="5353050" cy="37052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0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268760"/>
            <a:ext cx="8820980" cy="412048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Small scale fading(N : 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 R : Resource block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method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100">
                <a:solidFill>
                  <a:srgbClr val="000000"/>
                </a:solidFill>
                <a:latin typeface="+mn-lt"/>
                <a:ea typeface="맑은 고딕"/>
              </a:rPr>
              <a:t>        </a:t>
            </a:r>
            <a:endParaRPr lang="ko-KR" altLang="en-US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         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     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1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1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30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776446" y="4249266"/>
            <a:ext cx="3591108" cy="242009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08" name="자유형: 도형 303"/>
              <p:cNvSpPr/>
              <p:nvPr/>
            </p:nvSpPr>
            <p:spPr>
              <a:xfrm>
                <a:off x="247836" y="2310755"/>
                <a:ext cx="4429125" cy="18383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𝐑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𝐞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𝐲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𝐥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𝐞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𝐢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𝐠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𝐡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𝐟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𝐚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𝐝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𝐢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𝐧</m:t>
                      </m:r>
                      <m:r>
                        <a:rPr sz="1500" b="1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~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σ</m:t>
                          </m:r>
                        </m:e>
                        <m:sup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σ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1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~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σ</m:t>
                          </m:r>
                        </m:e>
                        <m:sup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σ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1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= 20</m:t>
                      </m:r>
                      <m:func>
                        <m:func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f>
                            <m:fPr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Pr>
                            <m:num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2</m:t>
                                  </m:r>
                                </m:e>
                              </m:rad>
                            </m:den>
                          </m:f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a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b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s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a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 + 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j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b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</m:e>
                      </m:func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08" name=""/>
              <p:cNvSpPr txBox="1"/>
              <p:nvPr/>
            </p:nvSpPr>
            <p:spPr>
              <a:xfrm>
                <a:off x="247836" y="2310755"/>
                <a:ext cx="4429125" cy="183832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7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5004048" y="2286186"/>
                <a:ext cx="3048000" cy="1466850"/>
              </a:xfr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𝐑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𝐞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𝐲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𝐥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𝐞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𝐢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𝐠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𝐡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𝐟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𝐚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𝐝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𝐢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𝐧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𝐠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𝐔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𝐬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𝐢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𝐧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𝐠</m:t>
                      </m:r>
                      <m:r>
                        <a:rPr sz="1500" b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𝐂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𝐃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𝐅</m:t>
                      </m:r>
                      <m:r>
                        <a:rPr sz="1500" b="1">
                          <a:solidFill>
                            <a:srgbClr val="000000"/>
                          </a:solidFill>
                        </a:rPr>
                        <m:t>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</a:rPr>
                        <m:t>γ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</a:rPr>
                        <m:t xml:space="preserve"> =</m:t>
                      </m:r>
                      <m:sSub>
                        <m:sSubPr>
                          <m:ctrlP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sz="1500" b="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sz="1500" b="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γ</m:t>
                              </m:r>
                            </m:e>
                          </m:acc>
                        </m:e>
                        <m:sub>
                          <m: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k</m:t>
                          </m:r>
                        </m:sub>
                      </m:sSub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</a:rPr>
                        <m:t>(</m:t>
                      </m:r>
                      <m:func>
                        <m:funcPr>
                          <m:ctrlP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ln</m:t>
                          </m:r>
                        </m:fName>
                        <m:e>
                          <m: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(1−</m:t>
                          </m:r>
                          <m:sSub>
                            <m:sSubPr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F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</a:rPr>
                                    <m:t>γ</m:t>
                                  </m:r>
                                </m:e>
                                <m:sub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</a:rPr>
                                    <m:t>k</m:t>
                                  </m:r>
                                </m:sub>
                              </m:sSub>
                            </m:sub>
                          </m:sSub>
                          <m:d>
                            <m:dPr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sz="1500" b="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x</m:t>
                              </m:r>
                            </m:e>
                          </m:d>
                          <m: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</a:rPr>
                        <m:t xml:space="preserve"> 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F</m:t>
                          </m:r>
                        </m:e>
                        <m:sub>
                          <m:sSub>
                            <m:sSubPr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γ</m:t>
                              </m:r>
                            </m:e>
                            <m:sub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k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x</m:t>
                          </m:r>
                        </m:e>
                      </m:d>
                      <m:r>
                        <a:rPr sz="1500">
                          <a:solidFill>
                            <a:srgbClr val="000000"/>
                          </a:solidFill>
                        </a:rPr>
                        <m:t xml:space="preserve"> : 0 ~ 1 </m:t>
                      </m:r>
                      <m:r>
                        <a:rPr sz="1500">
                          <a:solidFill>
                            <a:srgbClr val="000000"/>
                          </a:solidFill>
                        </a:rPr>
                        <m:t>사이의 랜덤 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sz="1500" b="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sz="1500" b="0" i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γ</m:t>
                              </m:r>
                            </m:e>
                          </m:acc>
                        </m:e>
                        <m:sub>
                          <m:r>
                            <a:rPr sz="1500" b="0" i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k</m:t>
                          </m:r>
                        </m:sub>
                      </m:sSub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평균 </m:t>
                      </m:r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  <m:r>
                        <a:rPr sz="1500" b="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17" name=""/>
              <p:cNvSpPr txBox="1"/>
              <p:nvPr/>
            </p:nvSpPr>
            <p:spPr>
              <a:xfrm>
                <a:off x="5004048" y="2286186"/>
                <a:ext cx="3048000" cy="146685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</p:sp>
        </mc:Fallback>
      </mc:AlternateContent>
      <p:sp>
        <p:nvSpPr>
          <p:cNvPr id="318" name=""/>
          <p:cNvSpPr txBox="1"/>
          <p:nvPr/>
        </p:nvSpPr>
        <p:spPr>
          <a:xfrm>
            <a:off x="6120172" y="6650119"/>
            <a:ext cx="1260140" cy="207881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800">
                <a:solidFill>
                  <a:srgbClr val="000000"/>
                </a:solidFill>
                <a:latin typeface="+mn-lt"/>
                <a:ea typeface="맑은 고딕"/>
              </a:rPr>
              <a:t>SNR dB</a:t>
            </a:r>
            <a:endParaRPr lang="en-US" altLang="ko-KR" sz="8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9" name=""/>
          <p:cNvSpPr txBox="1"/>
          <p:nvPr/>
        </p:nvSpPr>
        <p:spPr>
          <a:xfrm>
            <a:off x="2375756" y="4149080"/>
            <a:ext cx="648072" cy="47816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800">
                <a:solidFill>
                  <a:srgbClr val="000000"/>
                </a:solidFill>
                <a:latin typeface="+mn-lt"/>
                <a:ea typeface="맑은 고딕"/>
              </a:rPr>
              <a:t>Number of </a:t>
            </a:r>
            <a:endParaRPr lang="en-US" altLang="ko-KR" sz="8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800">
                <a:solidFill>
                  <a:srgbClr val="000000"/>
                </a:solidFill>
                <a:latin typeface="+mn-lt"/>
                <a:ea typeface="맑은 고딕"/>
              </a:rPr>
              <a:t>SNR dB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20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21" name=""/>
          <p:cNvSpPr txBox="1"/>
          <p:nvPr/>
        </p:nvSpPr>
        <p:spPr>
          <a:xfrm>
            <a:off x="4319972" y="2934067"/>
            <a:ext cx="1224136" cy="42080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OR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40" name="자유형: 도형 303"/>
              <p:cNvSpPr/>
              <p:nvPr/>
            </p:nvSpPr>
            <p:spPr>
              <a:xfrm>
                <a:off x="4285617" y="2596852"/>
                <a:ext cx="4686300" cy="40005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P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x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: </m:t>
                      </m:r>
                      <m:d>
                        <m:dPr>
                          <m:begChr m:val="["/>
                          <m:endChr m:val="]"/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a:rPr sz="15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Sh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w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x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: </m:t>
                      </m:r>
                      <m:d>
                        <m:dPr>
                          <m:begChr m:val="["/>
                          <m:endChr m:val="]"/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a:rPr sz="15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0 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 xml:space="preserve"> 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sz="15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Fast fading matrix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: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</m:mr>
                            <m:m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2,1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,0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r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b</m:t>
                                            </m:r>
                                          </m:e>
                                          <m:sub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1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,</m:t>
                                            </m:r>
                                            <m:r>
                                              <a:rPr sz="150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/>
                                                <a:sym typeface="Cambria Math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eqArr>
                                  </m:e>
                                </m:d>
                              </m: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sz="1500" i="0">
                                            <a:solidFill>
                                              <a:srgbClr val="000000"/>
                                            </a:solidFill>
                                            <a:latin typeface="Cambria Math"/>
                                            <a:sym typeface="Cambria Math"/>
                                          </a:rPr>
                                          <m:t>0</m:t>
                                        </m:r>
                                      </m:e>
                                    </m:eqArr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</p:txBody>
          </p:sp>
        </mc:Choice>
        <mc:Fallback>
          <p:sp>
            <p:nvSpPr>
              <p:cNvPr id="340" name=""/>
              <p:cNvSpPr txBox="1"/>
              <p:nvPr/>
            </p:nvSpPr>
            <p:spPr>
              <a:xfrm>
                <a:off x="4285617" y="2596852"/>
                <a:ext cx="4686300" cy="40005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44" name=""/>
          <p:cNvSpPr txBox="1"/>
          <p:nvPr/>
        </p:nvSpPr>
        <p:spPr>
          <a:xfrm>
            <a:off x="539552" y="1423276"/>
            <a:ext cx="7524836" cy="8229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Resource block: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352" name=""/>
          <p:cNvGrpSpPr/>
          <p:nvPr/>
        </p:nvGrpSpPr>
        <p:grpSpPr>
          <a:xfrm rot="0">
            <a:off x="360040" y="2467392"/>
            <a:ext cx="4068452" cy="4237972"/>
            <a:chOff x="503548" y="1495284"/>
            <a:chExt cx="4068452" cy="4237972"/>
          </a:xfrm>
        </p:grpSpPr>
        <p:grpSp>
          <p:nvGrpSpPr>
            <p:cNvPr id="305" name="그룹 301"/>
            <p:cNvGrpSpPr/>
            <p:nvPr/>
          </p:nvGrpSpPr>
          <p:grpSpPr>
            <a:xfrm rot="0">
              <a:off x="503548" y="1682806"/>
              <a:ext cx="4068452" cy="4050450"/>
              <a:chOff x="3617893" y="1024967"/>
              <a:chExt cx="1908213" cy="2124236"/>
            </a:xfrm>
          </p:grpSpPr>
          <p:pic>
            <p:nvPicPr>
              <p:cNvPr id="306" name="그림 277"/>
              <p:cNvPicPr>
                <a:picLocks noChangeAspect="1"/>
              </p:cNvPicPr>
              <p:nvPr/>
            </p:nvPicPr>
            <p:blipFill rotWithShape="1">
              <a:blip r:embed="rId4"/>
              <a:srcRect l="37020" t="16430" r="19630" b="41430"/>
              <a:stretch>
                <a:fillRect/>
              </a:stretch>
            </p:blipFill>
            <p:spPr>
              <a:xfrm>
                <a:off x="3617893" y="1024967"/>
                <a:ext cx="1908213" cy="2124236"/>
              </a:xfrm>
              <a:prstGeom prst="rect">
                <a:avLst/>
              </a:prstGeom>
            </p:spPr>
          </p:pic>
          <p:grpSp>
            <p:nvGrpSpPr>
              <p:cNvPr id="307" name="그룹 278"/>
              <p:cNvGrpSpPr/>
              <p:nvPr/>
            </p:nvGrpSpPr>
            <p:grpSpPr>
              <a:xfrm rot="0">
                <a:off x="3905926" y="1700808"/>
                <a:ext cx="119384" cy="80242"/>
                <a:chOff x="1439652" y="1484784"/>
                <a:chExt cx="1152128" cy="576064"/>
              </a:xfrm>
            </p:grpSpPr>
            <p:sp>
              <p:nvSpPr>
                <p:cNvPr id="308" name="순서도: 대체 처리 279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09" name="순서도: 대체 처리 280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0" name="타원 281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1" name="타원 282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2" name="사각형: 둥근 모서리 283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3" name="사각형: 둥근 모서리 284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14" name="그룹 285"/>
              <p:cNvGrpSpPr/>
              <p:nvPr/>
            </p:nvGrpSpPr>
            <p:grpSpPr>
              <a:xfrm rot="0">
                <a:off x="5010677" y="1132979"/>
                <a:ext cx="119384" cy="80242"/>
                <a:chOff x="1439652" y="1484784"/>
                <a:chExt cx="1152128" cy="576064"/>
              </a:xfrm>
            </p:grpSpPr>
            <p:sp>
              <p:nvSpPr>
                <p:cNvPr id="315" name="순서도: 대체 처리 286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6" name="순서도: 대체 처리 287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7" name="타원 288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8" name="타원 289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9" name="사각형: 둥근 모서리 290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0" name="사각형: 둥근 모서리 291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21" name="그룹 294"/>
              <p:cNvGrpSpPr/>
              <p:nvPr/>
            </p:nvGrpSpPr>
            <p:grpSpPr>
              <a:xfrm rot="0">
                <a:off x="4218589" y="2636912"/>
                <a:ext cx="119384" cy="80242"/>
                <a:chOff x="1439652" y="1484784"/>
                <a:chExt cx="1152128" cy="576064"/>
              </a:xfrm>
            </p:grpSpPr>
            <p:sp>
              <p:nvSpPr>
                <p:cNvPr id="322" name="순서도: 대체 처리 295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3" name="순서도: 대체 처리 296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4" name="타원 297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5" name="타원 298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6" name="사각형: 둥근 모서리 299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7" name="사각형: 둥근 모서리 300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</p:grpSp>
        <p:cxnSp>
          <p:nvCxnSpPr>
            <p:cNvPr id="333" name=""/>
            <p:cNvCxnSpPr/>
            <p:nvPr/>
          </p:nvCxnSpPr>
          <p:spPr>
            <a:xfrm rot="5400000">
              <a:off x="1560794" y="2573830"/>
              <a:ext cx="2592414" cy="155306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cxnSp>
          <p:nvCxnSpPr>
            <p:cNvPr id="334" name=""/>
            <p:cNvCxnSpPr>
              <a:endCxn id="317" idx="3"/>
            </p:cNvCxnSpPr>
            <p:nvPr/>
          </p:nvCxnSpPr>
          <p:spPr>
            <a:xfrm rot="5400000" flipH="1" flipV="1">
              <a:off x="1462038" y="2558577"/>
              <a:ext cx="2606631" cy="155900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cxnSp>
          <p:nvCxnSpPr>
            <p:cNvPr id="336" name=""/>
            <p:cNvCxnSpPr/>
            <p:nvPr/>
          </p:nvCxnSpPr>
          <p:spPr>
            <a:xfrm rot="16200000" flipH="1">
              <a:off x="848910" y="3658487"/>
              <a:ext cx="1494559" cy="5369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cxnSp>
          <p:nvCxnSpPr>
            <p:cNvPr id="337" name=""/>
            <p:cNvCxnSpPr/>
            <p:nvPr/>
          </p:nvCxnSpPr>
          <p:spPr>
            <a:xfrm rot="16200000" flipV="1">
              <a:off x="779656" y="3662617"/>
              <a:ext cx="1476107" cy="52870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e766"/>
              </a:solidFill>
              <a:prstDash val="solid"/>
              <a:round/>
              <a:tailEnd type="arrow"/>
            </a:ln>
            <a:effectLst/>
          </p:spPr>
        </p:cxnSp>
        <p:sp>
          <p:nvSpPr>
            <p:cNvPr id="345" name=""/>
            <p:cNvSpPr txBox="1"/>
            <p:nvPr/>
          </p:nvSpPr>
          <p:spPr>
            <a:xfrm>
              <a:off x="647564" y="2509287"/>
              <a:ext cx="878728" cy="41565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0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6" name=""/>
            <p:cNvSpPr txBox="1"/>
            <p:nvPr/>
          </p:nvSpPr>
          <p:spPr>
            <a:xfrm>
              <a:off x="3325964" y="1495284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1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7" name=""/>
            <p:cNvSpPr txBox="1"/>
            <p:nvPr/>
          </p:nvSpPr>
          <p:spPr>
            <a:xfrm>
              <a:off x="1547664" y="4879660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2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50" name=""/>
            <p:cNvSpPr/>
            <p:nvPr/>
          </p:nvSpPr>
          <p:spPr>
            <a:xfrm>
              <a:off x="1079612" y="1844824"/>
              <a:ext cx="1476164" cy="468052"/>
            </a:xfrm>
            <a:prstGeom prst="cloud">
              <a:avLst/>
            </a:prstGeom>
            <a:solidFill>
              <a:schemeClr val="accent3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8" name=""/>
                <p:cNvSpPr/>
                <p:nvPr/>
              </p:nvSpPr>
              <p:spPr>
                <a:xfrm>
                  <a:off x="1007604" y="1840818"/>
                  <a:ext cx="1704975" cy="400050"/>
                </a:xfrm>
                <a:custGeom>
                  <a:avLst/>
                  <a:gd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14400" h="914400">
                      <a:moveTo>
                        <a:pt x="0" y="0"/>
                      </a:moveTo>
                      <a:lnTo>
                        <a:pt x="914400" y="0"/>
                      </a:lnTo>
                      <a:lnTo>
                        <a:pt x="914400" y="914400"/>
                      </a:lnTo>
                      <a:lnTo>
                        <a:pt x="0" y="914400"/>
                      </a:lnTo>
                      <a:close/>
                    </a:path>
                  </a:pathLst>
                </a:custGeom>
              </p:spPr>
              <p:txBody>
                <a:bodyPr/>
                <a:lstStyle/>
                <a:p>
                  <a:pPr algn="l"/>
                  <a14:m xmlns:m="http://schemas.openxmlformats.org/officeDocument/2006/math" xmlns:mc="http://schemas.openxmlformats.org/markup-compatibility/2006" xmlns:ho="http://schemas.haansoft.com/office/8.0" mc:Ignorable="ho" ho:hncCreate="1">
                    <m:oMathPara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𝒑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>,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,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𝒓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𝒃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</m:sub>
                        </m:sSub>
                      </m:oMath>
                    </m:oMathPara>
                  </a14:m>
                </a:p>
              </p:txBody>
            </p:sp>
          </mc:Choice>
          <mc:Fallback>
            <p:sp>
              <p:nvSpPr>
                <p:cNvPr id="348" name=""/>
                <p:cNvSpPr txBox="1"/>
                <p:nvPr/>
              </p:nvSpPr>
              <p:spPr>
                <a:xfrm>
                  <a:off x="1007604" y="1840818"/>
                  <a:ext cx="1704975" cy="400050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</p:spPr>
            </p:sp>
          </mc:Fallback>
        </mc:AlternateContent>
        <p:sp>
          <p:nvSpPr>
            <p:cNvPr id="351" name=""/>
            <p:cNvSpPr/>
            <p:nvPr/>
          </p:nvSpPr>
          <p:spPr>
            <a:xfrm>
              <a:off x="1547664" y="2888940"/>
              <a:ext cx="1476164" cy="468052"/>
            </a:xfrm>
            <a:prstGeom prst="cloud">
              <a:avLst/>
            </a:prstGeom>
            <a:solidFill>
              <a:schemeClr val="accent3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9" name=""/>
                <p:cNvSpPr/>
                <p:nvPr/>
              </p:nvSpPr>
              <p:spPr>
                <a:xfrm>
                  <a:off x="1447056" y="2884934"/>
                  <a:ext cx="1828800" cy="400050"/>
                </a:xfrm>
                <a:custGeom>
                  <a:avLst/>
                  <a:gd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14400" h="914400">
                      <a:moveTo>
                        <a:pt x="0" y="0"/>
                      </a:moveTo>
                      <a:lnTo>
                        <a:pt x="914400" y="0"/>
                      </a:lnTo>
                      <a:lnTo>
                        <a:pt x="914400" y="914400"/>
                      </a:lnTo>
                      <a:lnTo>
                        <a:pt x="0" y="914400"/>
                      </a:lnTo>
                      <a:close/>
                    </a:path>
                  </a:pathLst>
                </a:custGeom>
              </p:spPr>
              <p:txBody>
                <a:bodyPr/>
                <a:lstStyle/>
                <a:p>
                  <a:pPr algn="l"/>
                  <a14:m xmlns:m="http://schemas.openxmlformats.org/officeDocument/2006/math" xmlns:mc="http://schemas.openxmlformats.org/markup-compatibility/2006" xmlns:ho="http://schemas.haansoft.com/office/8.0" mc:Ignorable="ho" ho:hncCreate="1">
                    <m:oMathPara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𝒑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>,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 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,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 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𝒓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𝒃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  <m:r>
                          <a:rPr sz="1500" i="1">
                            <a:solidFill>
                              <a:srgbClr val="ff0000"/>
                            </a:solidFill>
                            <a:latin typeface="Cambria Math"/>
                            <a:sym typeface="Cambria Math"/>
                          </a:rPr>
                          <m:t xml:space="preserve"> </m:t>
                        </m:r>
                      </m:oMath>
                    </m:oMathPara>
                  </a14:m>
                </a:p>
              </p:txBody>
            </p:sp>
          </mc:Choice>
          <mc:Fallback>
            <p:sp>
              <p:nvSpPr>
                <p:cNvPr id="349" name=""/>
                <p:cNvSpPr txBox="1"/>
                <p:nvPr/>
              </p:nvSpPr>
              <p:spPr>
                <a:xfrm>
                  <a:off x="1447056" y="2884934"/>
                  <a:ext cx="1828800" cy="400050"/>
                </a:xfrm>
                <a:prstGeom prst="rect">
                  <a:avLst/>
                </a:prstGeom>
                <a:blipFill rotWithShape="1">
                  <a:blip r:embed="rId6"/>
                  <a:stretch>
                    <a:fillRect/>
                  </a:stretch>
                </a:blipFill>
              </p:spPr>
            </p:sp>
          </mc:Fallback>
        </mc:AlternateContent>
      </p:grpSp>
      <p:cxnSp>
        <p:nvCxnSpPr>
          <p:cNvPr id="354" name=""/>
          <p:cNvCxnSpPr/>
          <p:nvPr/>
        </p:nvCxnSpPr>
        <p:spPr>
          <a:xfrm rot="16200000" flipH="1">
            <a:off x="1899353" y="3245575"/>
            <a:ext cx="165434" cy="1403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55" name=""/>
          <p:cNvSpPr/>
          <p:nvPr/>
        </p:nvSpPr>
        <p:spPr>
          <a:xfrm>
            <a:off x="2016224" y="3392996"/>
            <a:ext cx="144016" cy="144016"/>
          </a:xfrm>
          <a:prstGeom prst="flowChartOr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56" name=""/>
          <p:cNvCxnSpPr/>
          <p:nvPr/>
        </p:nvCxnSpPr>
        <p:spPr>
          <a:xfrm rot="10800000" flipV="1">
            <a:off x="1224136" y="3513779"/>
            <a:ext cx="788014" cy="38327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</a:ln>
          <a:effectLst/>
        </p:spPr>
      </p:cxnSp>
      <p:cxnSp>
        <p:nvCxnSpPr>
          <p:cNvPr id="357" name=""/>
          <p:cNvCxnSpPr/>
          <p:nvPr/>
        </p:nvCxnSpPr>
        <p:spPr>
          <a:xfrm flipV="1">
            <a:off x="2172571" y="2902174"/>
            <a:ext cx="1092868" cy="54142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58" name=""/>
          <p:cNvSpPr/>
          <p:nvPr/>
        </p:nvSpPr>
        <p:spPr>
          <a:xfrm>
            <a:off x="2232248" y="3465004"/>
            <a:ext cx="144016" cy="144016"/>
          </a:xfrm>
          <a:prstGeom prst="flowChartOr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59" name=""/>
          <p:cNvCxnSpPr>
            <a:stCxn id="358" idx="7"/>
          </p:cNvCxnSpPr>
          <p:nvPr/>
        </p:nvCxnSpPr>
        <p:spPr>
          <a:xfrm flipV="1">
            <a:off x="2355173" y="2972358"/>
            <a:ext cx="910266" cy="5137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</a:ln>
          <a:effectLst/>
        </p:spPr>
      </p:cxnSp>
      <p:cxnSp>
        <p:nvCxnSpPr>
          <p:cNvPr id="360" name=""/>
          <p:cNvCxnSpPr/>
          <p:nvPr/>
        </p:nvCxnSpPr>
        <p:spPr>
          <a:xfrm rot="10800000" flipV="1">
            <a:off x="1230097" y="3548871"/>
            <a:ext cx="997618" cy="4160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361" name=""/>
          <p:cNvCxnSpPr/>
          <p:nvPr/>
        </p:nvCxnSpPr>
        <p:spPr>
          <a:xfrm rot="5400000" flipH="1" flipV="1">
            <a:off x="2152517" y="3704279"/>
            <a:ext cx="235618" cy="852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62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Overall V2V(Vehicle to Vehicle)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64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</a:t>
            </a:r>
            <a:endParaRPr lang="ko-KR" altLang="en-US" sz="2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Contents</a:t>
            </a:r>
            <a:endParaRPr lang="ko-KR" altLang="en-US" sz="27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6700" y="876672"/>
            <a:ext cx="8610600" cy="5504656"/>
          </a:xfrm>
        </p:spPr>
        <p:txBody>
          <a:bodyPr/>
          <a:lstStyle/>
          <a:p>
            <a:pPr marL="0" lvl="0" indent="0">
              <a:buNone/>
              <a:defRPr/>
            </a:pPr>
            <a:endParaRPr lang="en-US" altLang="ko-KR" sz="2400"/>
          </a:p>
          <a:p>
            <a:pPr lvl="0">
              <a:defRPr/>
            </a:pPr>
            <a:r>
              <a:rPr lang="en-US" altLang="ko-KR" sz="2400"/>
              <a:t>Terminology</a:t>
            </a:r>
            <a:r>
              <a:rPr lang="ko-KR" altLang="en-US" sz="2400"/>
              <a:t> </a:t>
            </a:r>
            <a:r>
              <a:rPr lang="en-US" altLang="ko-KR" sz="2400"/>
              <a:t>&amp;</a:t>
            </a:r>
            <a:r>
              <a:rPr lang="ko-KR" altLang="en-US" sz="2400"/>
              <a:t> </a:t>
            </a:r>
            <a:r>
              <a:rPr lang="en-US" altLang="ko-KR" sz="2400"/>
              <a:t>Scenario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Environment parameter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Simulation Block diagram(Urban case)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Geometric parameter(Urban case)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Simulation(Urban case)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ANALYSYS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Future research plan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Development Environment</a:t>
            </a:r>
            <a:endParaRPr lang="en-US" altLang="ko-KR" sz="2400"/>
          </a:p>
          <a:p>
            <a:pPr>
              <a:defRPr/>
            </a:pPr>
            <a:r>
              <a:rPr lang="en-US" altLang="ko-KR" sz="2400"/>
              <a:t>Reference</a:t>
            </a:r>
            <a:endParaRPr lang="en-US" altLang="ko-KR" sz="2400"/>
          </a:p>
          <a:p>
            <a:pPr lvl="0">
              <a:defRPr/>
            </a:pPr>
            <a:endParaRPr lang="en-US" altLang="ko-KR" sz="2400"/>
          </a:p>
          <a:p>
            <a:pPr lvl="0">
              <a:defRPr/>
            </a:pPr>
            <a:endParaRPr lang="en-US" altLang="ko-KR" sz="2400"/>
          </a:p>
          <a:p>
            <a:pPr lvl="0">
              <a:defRPr/>
            </a:pPr>
            <a:endParaRPr lang="ko-KR" altLang="en-US" sz="2400"/>
          </a:p>
          <a:p>
            <a:pPr lvl="0">
              <a:defRPr/>
            </a:pPr>
            <a:endParaRPr lang="ko-KR" altLang="en-US" sz="2400"/>
          </a:p>
          <a:p>
            <a:pPr lvl="0">
              <a:defRPr/>
            </a:pPr>
            <a:endParaRPr lang="en-US" altLang="ko-KR" sz="24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52" name=""/>
          <p:cNvGrpSpPr/>
          <p:nvPr/>
        </p:nvGrpSpPr>
        <p:grpSpPr>
          <a:xfrm rot="0">
            <a:off x="503548" y="1628800"/>
            <a:ext cx="4068452" cy="4237972"/>
            <a:chOff x="503548" y="1495284"/>
            <a:chExt cx="4068452" cy="4237972"/>
          </a:xfrm>
        </p:grpSpPr>
        <p:grpSp>
          <p:nvGrpSpPr>
            <p:cNvPr id="305" name="그룹 301"/>
            <p:cNvGrpSpPr/>
            <p:nvPr/>
          </p:nvGrpSpPr>
          <p:grpSpPr>
            <a:xfrm rot="0">
              <a:off x="503548" y="1682806"/>
              <a:ext cx="4068452" cy="4050450"/>
              <a:chOff x="3617893" y="1024967"/>
              <a:chExt cx="1908213" cy="2124236"/>
            </a:xfrm>
          </p:grpSpPr>
          <p:pic>
            <p:nvPicPr>
              <p:cNvPr id="306" name="그림 277"/>
              <p:cNvPicPr>
                <a:picLocks noChangeAspect="1"/>
              </p:cNvPicPr>
              <p:nvPr/>
            </p:nvPicPr>
            <p:blipFill rotWithShape="1">
              <a:blip r:embed="rId3"/>
              <a:srcRect l="37020" t="16430" r="19630" b="41430"/>
              <a:stretch>
                <a:fillRect/>
              </a:stretch>
            </p:blipFill>
            <p:spPr>
              <a:xfrm>
                <a:off x="3617893" y="1024967"/>
                <a:ext cx="1908213" cy="2124236"/>
              </a:xfrm>
              <a:prstGeom prst="rect">
                <a:avLst/>
              </a:prstGeom>
            </p:spPr>
          </p:pic>
          <p:grpSp>
            <p:nvGrpSpPr>
              <p:cNvPr id="307" name="그룹 278"/>
              <p:cNvGrpSpPr/>
              <p:nvPr/>
            </p:nvGrpSpPr>
            <p:grpSpPr>
              <a:xfrm rot="0">
                <a:off x="3905926" y="1700808"/>
                <a:ext cx="119384" cy="80242"/>
                <a:chOff x="1439652" y="1484784"/>
                <a:chExt cx="1152128" cy="576064"/>
              </a:xfrm>
            </p:grpSpPr>
            <p:sp>
              <p:nvSpPr>
                <p:cNvPr id="308" name="순서도: 대체 처리 279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09" name="순서도: 대체 처리 280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0" name="타원 281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1" name="타원 282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2" name="사각형: 둥근 모서리 283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3" name="사각형: 둥근 모서리 284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14" name="그룹 285"/>
              <p:cNvGrpSpPr/>
              <p:nvPr/>
            </p:nvGrpSpPr>
            <p:grpSpPr>
              <a:xfrm rot="0">
                <a:off x="5010677" y="1132979"/>
                <a:ext cx="119384" cy="80242"/>
                <a:chOff x="1439652" y="1484784"/>
                <a:chExt cx="1152128" cy="576064"/>
              </a:xfrm>
            </p:grpSpPr>
            <p:sp>
              <p:nvSpPr>
                <p:cNvPr id="315" name="순서도: 대체 처리 286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6" name="순서도: 대체 처리 287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7" name="타원 288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8" name="타원 289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9" name="사각형: 둥근 모서리 290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0" name="사각형: 둥근 모서리 291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21" name="그룹 294"/>
              <p:cNvGrpSpPr/>
              <p:nvPr/>
            </p:nvGrpSpPr>
            <p:grpSpPr>
              <a:xfrm rot="0">
                <a:off x="4218589" y="2636912"/>
                <a:ext cx="119384" cy="80242"/>
                <a:chOff x="1439652" y="1484784"/>
                <a:chExt cx="1152128" cy="576064"/>
              </a:xfrm>
            </p:grpSpPr>
            <p:sp>
              <p:nvSpPr>
                <p:cNvPr id="322" name="순서도: 대체 처리 295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3" name="순서도: 대체 처리 296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4" name="타원 297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5" name="타원 298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6" name="사각형: 둥근 모서리 299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7" name="사각형: 둥근 모서리 300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</p:grpSp>
        <p:sp>
          <p:nvSpPr>
            <p:cNvPr id="345" name=""/>
            <p:cNvSpPr txBox="1"/>
            <p:nvPr/>
          </p:nvSpPr>
          <p:spPr>
            <a:xfrm>
              <a:off x="647564" y="2509287"/>
              <a:ext cx="878728" cy="41565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0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6" name=""/>
            <p:cNvSpPr txBox="1"/>
            <p:nvPr/>
          </p:nvSpPr>
          <p:spPr>
            <a:xfrm>
              <a:off x="3325964" y="1495284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1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7" name=""/>
            <p:cNvSpPr txBox="1"/>
            <p:nvPr/>
          </p:nvSpPr>
          <p:spPr>
            <a:xfrm>
              <a:off x="1547664" y="4879660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2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</p:grpSp>
      <p:grpSp>
        <p:nvGrpSpPr>
          <p:cNvPr id="362" name="그룹 60"/>
          <p:cNvGrpSpPr/>
          <p:nvPr/>
        </p:nvGrpSpPr>
        <p:grpSpPr>
          <a:xfrm rot="0">
            <a:off x="3059832" y="2240868"/>
            <a:ext cx="203262" cy="540060"/>
            <a:chOff x="2640546" y="836712"/>
            <a:chExt cx="888770" cy="1692188"/>
          </a:xfrm>
        </p:grpSpPr>
        <p:sp>
          <p:nvSpPr>
            <p:cNvPr id="363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64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5" name="직선 연결선 51"/>
            <p:cNvCxnSpPr>
              <a:stCxn id="363" idx="1"/>
              <a:endCxn id="363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6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67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8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9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70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371" name="TextBox 302"/>
          <p:cNvSpPr txBox="1"/>
          <p:nvPr/>
        </p:nvSpPr>
        <p:spPr>
          <a:xfrm>
            <a:off x="4860032" y="2086352"/>
            <a:ext cx="4283968" cy="31982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 ：Number of vehicles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: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Number of Resource block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endParaRPr lang="ko-KR" altLang="en-US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fading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2. Small scale fading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72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pic>
        <p:nvPicPr>
          <p:cNvPr id="37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71550" y="1553974"/>
            <a:ext cx="7200899" cy="1875026"/>
          </a:xfrm>
          <a:prstGeom prst="rect">
            <a:avLst/>
          </a:prstGeom>
        </p:spPr>
      </p:pic>
      <p:sp>
        <p:nvSpPr>
          <p:cNvPr id="373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73" name="TextBox 302"/>
          <p:cNvSpPr txBox="1"/>
          <p:nvPr/>
        </p:nvSpPr>
        <p:spPr>
          <a:xfrm>
            <a:off x="143508" y="1412776"/>
            <a:ext cx="8820980" cy="52499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차량의 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Shadow fading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4" name="자유형: 도형 303"/>
              <p:cNvSpPr/>
              <p:nvPr/>
            </p:nvSpPr>
            <p:spPr>
              <a:xfrm>
                <a:off x="875109" y="2768911"/>
                <a:ext cx="7648574" cy="24003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w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x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25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N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s</m:t>
                          </m:r>
                        </m:e>
                        <m:sub>
                          <m: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i</m:t>
                          </m:r>
                          <m: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</m:sub>
                      </m:sSub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과 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k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에서 생성된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w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s</m:t>
                          </m:r>
                        </m:e>
                        <m:sub>
                          <m: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i</m:t>
                          </m:r>
                          <m: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</m:sub>
                      </m:sSub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~ 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σ</m:t>
                          </m:r>
                        </m:e>
                        <m:sup>
                          <m:r>
                            <a:rPr sz="20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σ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8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74" name=""/>
              <p:cNvSpPr txBox="1"/>
              <p:nvPr/>
            </p:nvSpPr>
            <p:spPr>
              <a:xfrm>
                <a:off x="875109" y="2768911"/>
                <a:ext cx="7648574" cy="24003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7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</a:rPr>
              <a:t>  </a:t>
            </a: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     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411376"/>
            <a:ext cx="8820980" cy="524995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Large scale fading(N 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차량의 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Pathloss model (N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4" name="자유형: 도형 303"/>
              <p:cNvSpPr/>
              <p:nvPr/>
            </p:nvSpPr>
            <p:spPr>
              <a:xfrm>
                <a:off x="2400300" y="2476103"/>
                <a:ext cx="4686300" cy="21050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P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x</m:t>
                      </m:r>
                      <m:r>
                        <a:rPr sz="2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2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2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25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2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N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sSub>
                        <m:sSubPr>
                          <m:ctrlP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p</m:t>
                          </m:r>
                        </m:e>
                        <m:sub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i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j</m:t>
                          </m:r>
                        </m:sub>
                      </m:sSub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번째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차량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과 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간의 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k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에서 생성된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P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ℎ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p</m:t>
                          </m:r>
                        </m:e>
                        <m:sub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i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 xml:space="preserve"> 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j</m:t>
                          </m:r>
                        </m:sub>
                      </m:sSub>
                      <m:r>
                        <a:rPr sz="12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= </m:t>
                      </m:r>
                      <m:func>
                        <m:funcPr>
                          <m:ctrlP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bPr>
                            <m:e>
                              <m: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 xml:space="preserve"> </m:t>
                              </m:r>
                              <m: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128.1 + 37.6</m:t>
                              </m:r>
                              <m:r>
                                <m:rPr>
                                  <m:sty m:val="p"/>
                                </m:rP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sz="12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10</m:t>
                              </m:r>
                            </m:sub>
                          </m:sSub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(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d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/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k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m</m:t>
                          </m:r>
                          <m:r>
                            <a:rPr sz="12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)</m:t>
                          </m:r>
                        </m:fName>
                        <m:e/>
                      </m:func>
                    </m:oMath>
                  </m:oMathPara>
                </a14:m>
              </a:p>
            </p:txBody>
          </p:sp>
        </mc:Choice>
        <mc:Fallback>
          <p:sp>
            <p:nvSpPr>
              <p:cNvPr id="304" name=""/>
              <p:cNvSpPr txBox="1"/>
              <p:nvPr/>
            </p:nvSpPr>
            <p:spPr>
              <a:xfrm>
                <a:off x="2400300" y="2476103"/>
                <a:ext cx="4686300" cy="21050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grpSp>
        <p:nvGrpSpPr>
          <p:cNvPr id="306" name="그룹 60"/>
          <p:cNvGrpSpPr/>
          <p:nvPr/>
        </p:nvGrpSpPr>
        <p:grpSpPr>
          <a:xfrm rot="0">
            <a:off x="2663788" y="4761148"/>
            <a:ext cx="756083" cy="1584176"/>
            <a:chOff x="2640546" y="836712"/>
            <a:chExt cx="888770" cy="1692188"/>
          </a:xfrm>
        </p:grpSpPr>
        <p:sp>
          <p:nvSpPr>
            <p:cNvPr id="307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08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09" name="직선 연결선 51"/>
            <p:cNvCxnSpPr>
              <a:stCxn id="307" idx="1"/>
              <a:endCxn id="307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10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11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2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3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4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15" name="그룹 83"/>
          <p:cNvGrpSpPr/>
          <p:nvPr/>
        </p:nvGrpSpPr>
        <p:grpSpPr>
          <a:xfrm rot="0">
            <a:off x="5472100" y="5985284"/>
            <a:ext cx="612068" cy="360039"/>
            <a:chOff x="1439652" y="1484784"/>
            <a:chExt cx="1152128" cy="576064"/>
          </a:xfrm>
        </p:grpSpPr>
        <p:sp>
          <p:nvSpPr>
            <p:cNvPr id="316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7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8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9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0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1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322" name=""/>
          <p:cNvCxnSpPr/>
          <p:nvPr/>
        </p:nvCxnSpPr>
        <p:spPr>
          <a:xfrm rot="16200000">
            <a:off x="5904148" y="5949280"/>
            <a:ext cx="7200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sp>
        <p:nvSpPr>
          <p:cNvPr id="323" name=""/>
          <p:cNvSpPr/>
          <p:nvPr/>
        </p:nvSpPr>
        <p:spPr>
          <a:xfrm rot="10665471">
            <a:off x="5885976" y="5810673"/>
            <a:ext cx="108012" cy="108012"/>
          </a:xfrm>
          <a:prstGeom prst="triangle">
            <a:avLst>
              <a:gd name="adj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25" name=""/>
          <p:cNvSpPr/>
          <p:nvPr/>
        </p:nvSpPr>
        <p:spPr>
          <a:xfrm rot="10665471">
            <a:off x="3107090" y="4939378"/>
            <a:ext cx="108012" cy="108012"/>
          </a:xfrm>
          <a:prstGeom prst="triangle">
            <a:avLst>
              <a:gd name="adj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27" name=""/>
          <p:cNvCxnSpPr/>
          <p:nvPr/>
        </p:nvCxnSpPr>
        <p:spPr>
          <a:xfrm>
            <a:off x="3059832" y="5121188"/>
            <a:ext cx="10801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328" name=""/>
          <p:cNvCxnSpPr/>
          <p:nvPr/>
        </p:nvCxnSpPr>
        <p:spPr>
          <a:xfrm rot="16200000">
            <a:off x="3135201" y="5088546"/>
            <a:ext cx="6528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</a:ln>
          <a:effectLst/>
        </p:spPr>
      </p:cxnSp>
      <p:cxnSp>
        <p:nvCxnSpPr>
          <p:cNvPr id="329" name=""/>
          <p:cNvCxnSpPr/>
          <p:nvPr/>
        </p:nvCxnSpPr>
        <p:spPr>
          <a:xfrm>
            <a:off x="3151187" y="5022204"/>
            <a:ext cx="2731119" cy="82026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30" name=""/>
              <p:cNvSpPr/>
              <p:nvPr/>
            </p:nvSpPr>
            <p:spPr>
              <a:xfrm>
                <a:off x="4267200" y="5013176"/>
                <a:ext cx="609600" cy="44767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30" name=""/>
              <p:cNvSpPr txBox="1"/>
              <p:nvPr/>
            </p:nvSpPr>
            <p:spPr>
              <a:xfrm>
                <a:off x="4267200" y="5013176"/>
                <a:ext cx="609600" cy="44767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</p:sp>
        </mc:Fallback>
      </mc:AlternateContent>
      <p:sp>
        <p:nvSpPr>
          <p:cNvPr id="331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61510" y="1411376"/>
            <a:ext cx="8820980" cy="62786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Small scale fading(N 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차량의 수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,R : Resource block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- Fast fading (NxR matrix)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(Fast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은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position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영향을 받지 않음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.)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　　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1.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Deep Reinforcement Learning Based Resource Allocation for V2V Commnunications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논문 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      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Gaussian distrubution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method(V2V Link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와 동일한 계산 공식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2.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DDPG-Based Resource Allocation Scheme for NOMA Vehicular Communications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논문</a:t>
            </a:r>
            <a:endParaRPr lang="ko-KR" altLang="en-US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       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-&gt;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Reyleigh fading method(V2V Link</a:t>
            </a:r>
            <a:r>
              <a:rPr lang="ko-KR" altLang="en-US" sz="1400">
                <a:solidFill>
                  <a:srgbClr val="000000"/>
                </a:solidFill>
                <a:latin typeface="+mn-lt"/>
                <a:ea typeface="맑은 고딕"/>
              </a:rPr>
              <a:t>와 동일한 계산 공식</a:t>
            </a:r>
            <a:r>
              <a:rPr lang="en-US" altLang="ko-KR" sz="1400">
                <a:solidFill>
                  <a:srgbClr val="000000"/>
                </a:solidFill>
                <a:latin typeface="+mn-lt"/>
                <a:ea typeface="맑은 고딕"/>
              </a:rPr>
              <a:t>)</a:t>
            </a:r>
            <a:endParaRPr lang="en-US" altLang="ko-KR" sz="14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32" name=""/>
              <p:cNvSpPr/>
              <p:nvPr/>
            </p:nvSpPr>
            <p:spPr>
              <a:xfrm>
                <a:off x="1895475" y="2772519"/>
                <a:ext cx="5743574" cy="195262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ast fading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matrix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:</m:t>
                      </m:r>
                      <m:r>
                        <a:rPr sz="18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8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8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</m:t>
                                    </m:r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N</m:t>
                                    </m:r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,0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i="0">
                                    <a:solidFill>
                                      <a:srgbClr val="000000"/>
                                    </a:solidFill>
                                    <a:latin typeface="Cambria Math"/>
                                    <a:sym typeface="Cambria Math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N</m:t>
                                    </m:r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8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8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bPr>
                        <m:e>
                          <m:r>
                            <a:rPr sz="18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r</m:t>
                          </m:r>
                          <m:r>
                            <a:rPr sz="18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b</m:t>
                          </m:r>
                        </m:e>
                        <m:sub>
                          <m:r>
                            <a:rPr sz="18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i</m:t>
                          </m:r>
                          <m:r>
                            <a:rPr sz="18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,</m:t>
                          </m:r>
                          <m:r>
                            <a:rPr sz="18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j</m:t>
                          </m:r>
                        </m:sub>
                      </m:sSub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번째 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v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에서 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j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번째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u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k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을 통해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신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호를 전송할때 발생하는 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값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      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(자기 자신은 0으로 설정)</m:t>
                      </m:r>
                      <m:r>
                        <a:rPr sz="18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32" name=""/>
              <p:cNvSpPr txBox="1"/>
              <p:nvPr/>
            </p:nvSpPr>
            <p:spPr>
              <a:xfrm>
                <a:off x="1895475" y="2772519"/>
                <a:ext cx="5743574" cy="19526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p:sp>
        <p:nvSpPr>
          <p:cNvPr id="333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Initialize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grpSp>
        <p:nvGrpSpPr>
          <p:cNvPr id="352" name=""/>
          <p:cNvGrpSpPr/>
          <p:nvPr/>
        </p:nvGrpSpPr>
        <p:grpSpPr>
          <a:xfrm rot="0">
            <a:off x="503548" y="2503396"/>
            <a:ext cx="4068452" cy="4237972"/>
            <a:chOff x="503548" y="1495284"/>
            <a:chExt cx="4068452" cy="4237972"/>
          </a:xfrm>
        </p:grpSpPr>
        <p:grpSp>
          <p:nvGrpSpPr>
            <p:cNvPr id="305" name="그룹 301"/>
            <p:cNvGrpSpPr/>
            <p:nvPr/>
          </p:nvGrpSpPr>
          <p:grpSpPr>
            <a:xfrm rot="0">
              <a:off x="503548" y="1682806"/>
              <a:ext cx="4068452" cy="4050450"/>
              <a:chOff x="3617893" y="1024967"/>
              <a:chExt cx="1908213" cy="2124236"/>
            </a:xfrm>
          </p:grpSpPr>
          <p:pic>
            <p:nvPicPr>
              <p:cNvPr id="306" name="그림 277"/>
              <p:cNvPicPr>
                <a:picLocks noChangeAspect="1"/>
              </p:cNvPicPr>
              <p:nvPr/>
            </p:nvPicPr>
            <p:blipFill rotWithShape="1">
              <a:blip r:embed="rId3"/>
              <a:srcRect l="37020" t="16430" r="19630" b="41430"/>
              <a:stretch>
                <a:fillRect/>
              </a:stretch>
            </p:blipFill>
            <p:spPr>
              <a:xfrm>
                <a:off x="3617893" y="1024967"/>
                <a:ext cx="1908213" cy="2124236"/>
              </a:xfrm>
              <a:prstGeom prst="rect">
                <a:avLst/>
              </a:prstGeom>
            </p:spPr>
          </p:pic>
          <p:grpSp>
            <p:nvGrpSpPr>
              <p:cNvPr id="307" name="그룹 278"/>
              <p:cNvGrpSpPr/>
              <p:nvPr/>
            </p:nvGrpSpPr>
            <p:grpSpPr>
              <a:xfrm rot="0">
                <a:off x="3905926" y="1700808"/>
                <a:ext cx="119384" cy="80242"/>
                <a:chOff x="1439652" y="1484784"/>
                <a:chExt cx="1152128" cy="576064"/>
              </a:xfrm>
            </p:grpSpPr>
            <p:sp>
              <p:nvSpPr>
                <p:cNvPr id="308" name="순서도: 대체 처리 279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09" name="순서도: 대체 처리 280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0" name="타원 281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1" name="타원 282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2" name="사각형: 둥근 모서리 283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3" name="사각형: 둥근 모서리 284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14" name="그룹 285"/>
              <p:cNvGrpSpPr/>
              <p:nvPr/>
            </p:nvGrpSpPr>
            <p:grpSpPr>
              <a:xfrm rot="0">
                <a:off x="5010677" y="1132979"/>
                <a:ext cx="119384" cy="80242"/>
                <a:chOff x="1439652" y="1484784"/>
                <a:chExt cx="1152128" cy="576064"/>
              </a:xfrm>
            </p:grpSpPr>
            <p:sp>
              <p:nvSpPr>
                <p:cNvPr id="315" name="순서도: 대체 처리 286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6" name="순서도: 대체 처리 287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7" name="타원 288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8" name="타원 289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19" name="사각형: 둥근 모서리 290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0" name="사각형: 둥근 모서리 291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  <p:grpSp>
            <p:nvGrpSpPr>
              <p:cNvPr id="321" name="그룹 294"/>
              <p:cNvGrpSpPr/>
              <p:nvPr/>
            </p:nvGrpSpPr>
            <p:grpSpPr>
              <a:xfrm rot="0">
                <a:off x="4218589" y="2636912"/>
                <a:ext cx="119384" cy="80242"/>
                <a:chOff x="1439652" y="1484784"/>
                <a:chExt cx="1152128" cy="576064"/>
              </a:xfrm>
            </p:grpSpPr>
            <p:sp>
              <p:nvSpPr>
                <p:cNvPr id="322" name="순서도: 대체 처리 295"/>
                <p:cNvSpPr/>
                <p:nvPr/>
              </p:nvSpPr>
              <p:spPr>
                <a:xfrm>
                  <a:off x="1439652" y="1628800"/>
                  <a:ext cx="1152128" cy="360040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3" name="순서도: 대체 처리 296"/>
                <p:cNvSpPr/>
                <p:nvPr/>
              </p:nvSpPr>
              <p:spPr>
                <a:xfrm>
                  <a:off x="1655676" y="1484784"/>
                  <a:ext cx="828092" cy="324036"/>
                </a:xfrm>
                <a:prstGeom prst="flowChartAlternateProcess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4" name="타원 297"/>
                <p:cNvSpPr/>
                <p:nvPr/>
              </p:nvSpPr>
              <p:spPr>
                <a:xfrm>
                  <a:off x="1727684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5" name="타원 298"/>
                <p:cNvSpPr/>
                <p:nvPr/>
              </p:nvSpPr>
              <p:spPr>
                <a:xfrm>
                  <a:off x="2159732" y="1880828"/>
                  <a:ext cx="252028" cy="180020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6" name="사각형: 둥근 모서리 299"/>
                <p:cNvSpPr/>
                <p:nvPr/>
              </p:nvSpPr>
              <p:spPr>
                <a:xfrm>
                  <a:off x="176368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  <p:sp>
              <p:nvSpPr>
                <p:cNvPr id="327" name="사각형: 둥근 모서리 300"/>
                <p:cNvSpPr/>
                <p:nvPr/>
              </p:nvSpPr>
              <p:spPr>
                <a:xfrm>
                  <a:off x="2123728" y="1556792"/>
                  <a:ext cx="288032" cy="10801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c7f1"/>
                </a:solidFill>
                <a:ln w="12700" cap="flat" cmpd="sng" algn="ctr">
                  <a:solidFill>
                    <a:schemeClr val="tx2"/>
                  </a:solidFill>
                  <a:prstDash val="solid"/>
                  <a:round/>
                </a:ln>
                <a:effectLst/>
              </p:spPr>
              <p:txBody>
                <a:bodyPr vert="horz" wrap="square" lIns="91440" tIns="45720" rIns="91440" bIns="45720" anchor="t" anchorCtr="0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FontTx/>
                    <a:buNone/>
                    <a:defRPr/>
                  </a:pPr>
                  <a:endParaRPr>
                    <a:solidFill>
                      <a:schemeClr val="tx2"/>
                    </a:solidFill>
                    <a:latin typeface="+mj-lt"/>
                    <a:ea typeface="맑은 고딕"/>
                  </a:endParaRPr>
                </a:p>
              </p:txBody>
            </p:sp>
          </p:grpSp>
        </p:grpSp>
        <p:sp>
          <p:nvSpPr>
            <p:cNvPr id="345" name=""/>
            <p:cNvSpPr txBox="1"/>
            <p:nvPr/>
          </p:nvSpPr>
          <p:spPr>
            <a:xfrm>
              <a:off x="647564" y="2509287"/>
              <a:ext cx="878728" cy="41565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0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6" name=""/>
            <p:cNvSpPr txBox="1"/>
            <p:nvPr/>
          </p:nvSpPr>
          <p:spPr>
            <a:xfrm>
              <a:off x="3325964" y="1495284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1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47" name=""/>
            <p:cNvSpPr txBox="1"/>
            <p:nvPr/>
          </p:nvSpPr>
          <p:spPr>
            <a:xfrm>
              <a:off x="1547664" y="4879660"/>
              <a:ext cx="885996" cy="42154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No. 2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sp>
          <p:nvSpPr>
            <p:cNvPr id="350" name=""/>
            <p:cNvSpPr/>
            <p:nvPr/>
          </p:nvSpPr>
          <p:spPr>
            <a:xfrm>
              <a:off x="1079612" y="1844824"/>
              <a:ext cx="1476164" cy="468052"/>
            </a:xfrm>
            <a:prstGeom prst="cloud">
              <a:avLst/>
            </a:prstGeom>
            <a:solidFill>
              <a:schemeClr val="accent3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8" name=""/>
                <p:cNvSpPr/>
                <p:nvPr/>
              </p:nvSpPr>
              <p:spPr>
                <a:xfrm>
                  <a:off x="1115616" y="1844824"/>
                  <a:ext cx="1476375" cy="400050"/>
                </a:xfrm>
                <a:custGeom>
                  <a:avLst/>
                  <a:gd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14400" h="914400">
                      <a:moveTo>
                        <a:pt x="0" y="0"/>
                      </a:moveTo>
                      <a:lnTo>
                        <a:pt x="914400" y="0"/>
                      </a:lnTo>
                      <a:lnTo>
                        <a:pt x="914400" y="914400"/>
                      </a:lnTo>
                      <a:lnTo>
                        <a:pt x="0" y="914400"/>
                      </a:lnTo>
                      <a:close/>
                    </a:path>
                  </a:pathLst>
                </a:custGeom>
              </p:spPr>
              <p:txBody>
                <a:bodyPr/>
                <a:lstStyle/>
                <a:p>
                  <a:pPr algn="l"/>
                  <a14:m xmlns:m="http://schemas.openxmlformats.org/officeDocument/2006/math" xmlns:mc="http://schemas.openxmlformats.org/markup-compatibility/2006" xmlns:ho="http://schemas.haansoft.com/office/8.0" mc:Ignorable="ho" ho:hncCreate="1">
                    <m:oMathPara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𝒑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>,</m:t>
                        </m:r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 xml:space="preserve"> </m:t>
                            </m:r>
                          </m:sub>
                        </m:sSub>
                        <m:r>
                          <a:rPr sz="1500" b="1" i="1">
                            <a:solidFill>
                              <a:srgbClr val="0000ff"/>
                            </a:solidFill>
                            <a:latin typeface="Cambria Math"/>
                            <a:sym typeface="Cambria Math"/>
                          </a:rPr>
                          <m:t xml:space="preserve">, </m:t>
                        </m:r>
                        <m:sSub>
                          <m:sSubPr>
                            <m:ctrlP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</m:ctrlPr>
                          </m:sSubPr>
                          <m:e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𝒓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𝒃</m:t>
                            </m:r>
                          </m:e>
                          <m:sub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𝟎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,</m:t>
                            </m:r>
                            <m:r>
                              <a:rPr sz="1500" b="1" i="1">
                                <a:solidFill>
                                  <a:srgbClr val="0000ff"/>
                                </a:solidFill>
                                <a:latin typeface="Cambria Math"/>
                                <a:sym typeface="Cambria Math"/>
                              </a:rPr>
                              <m:t>𝟏</m:t>
                            </m:r>
                          </m:sub>
                        </m:sSub>
                      </m:oMath>
                    </m:oMathPara>
                  </a14:m>
                </a:p>
              </p:txBody>
            </p:sp>
          </mc:Choice>
          <mc:Fallback>
            <p:sp>
              <p:nvSpPr>
                <p:cNvPr id="348" name=""/>
                <p:cNvSpPr txBox="1"/>
                <p:nvPr/>
              </p:nvSpPr>
              <p:spPr>
                <a:xfrm>
                  <a:off x="1115616" y="1844824"/>
                  <a:ext cx="1476375" cy="400050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/>
                  </a:stretch>
                </a:blipFill>
              </p:spPr>
            </p:sp>
          </mc:Fallback>
        </mc:AlternateContent>
      </p:grpSp>
      <p:grpSp>
        <p:nvGrpSpPr>
          <p:cNvPr id="362" name="그룹 60"/>
          <p:cNvGrpSpPr/>
          <p:nvPr/>
        </p:nvGrpSpPr>
        <p:grpSpPr>
          <a:xfrm rot="0">
            <a:off x="3095836" y="2672916"/>
            <a:ext cx="324036" cy="576063"/>
            <a:chOff x="2640546" y="836712"/>
            <a:chExt cx="888770" cy="1692188"/>
          </a:xfrm>
        </p:grpSpPr>
        <p:sp>
          <p:nvSpPr>
            <p:cNvPr id="363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64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5" name="직선 연결선 51"/>
            <p:cNvCxnSpPr>
              <a:stCxn id="363" idx="1"/>
              <a:endCxn id="363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6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67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8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9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70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372" name=""/>
          <p:cNvCxnSpPr>
            <a:endCxn id="313" idx="0"/>
          </p:cNvCxnSpPr>
          <p:nvPr/>
        </p:nvCxnSpPr>
        <p:spPr>
          <a:xfrm rot="10800000" flipV="1">
            <a:off x="1300603" y="3198552"/>
            <a:ext cx="858396" cy="80017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sp>
        <p:nvSpPr>
          <p:cNvPr id="374" name=""/>
          <p:cNvSpPr/>
          <p:nvPr/>
        </p:nvSpPr>
        <p:spPr>
          <a:xfrm>
            <a:off x="2159732" y="3104964"/>
            <a:ext cx="144016" cy="144016"/>
          </a:xfrm>
          <a:prstGeom prst="flowChartOr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75" name=""/>
          <p:cNvCxnSpPr/>
          <p:nvPr/>
        </p:nvCxnSpPr>
        <p:spPr>
          <a:xfrm flipV="1">
            <a:off x="2307167" y="2828135"/>
            <a:ext cx="910166" cy="32808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77" name="자유형: 도형 303"/>
              <p:cNvSpPr/>
              <p:nvPr/>
            </p:nvSpPr>
            <p:spPr>
              <a:xfrm>
                <a:off x="4572000" y="3320988"/>
                <a:ext cx="3838575" cy="306705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w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x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: </m:t>
                      </m:r>
                      <m:d>
                        <m:dPr>
                          <m:begChr m:val="["/>
                          <m:endChr m:val="]"/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s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P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x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: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    </m:t>
                      </m:r>
                      <m:d>
                        <m:dPr>
                          <m:begChr m:val="["/>
                          <m:endChr m:val="]"/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p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ast fading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matrix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: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d>
                        <m:dPr>
                          <m:begChr m:val="["/>
                          <m:endChr m:val="]"/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0,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r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b</m:t>
                                    </m:r>
                                  </m:e>
                                  <m:sub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,</m:t>
                                    </m:r>
                                    <m:r>
                                      <a:rPr sz="1500" i="0">
                                        <a:solidFill>
                                          <a:srgbClr val="000000"/>
                                        </a:solidFill>
                                        <a:latin typeface="Cambria Math"/>
                                        <a:sym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20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77" name=""/>
              <p:cNvSpPr txBox="1"/>
              <p:nvPr/>
            </p:nvSpPr>
            <p:spPr>
              <a:xfrm>
                <a:off x="4572000" y="3320988"/>
                <a:ext cx="3838575" cy="306705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</p:sp>
        </mc:Fallback>
      </mc:AlternateContent>
      <p:cxnSp>
        <p:nvCxnSpPr>
          <p:cNvPr id="380" name=""/>
          <p:cNvCxnSpPr>
            <a:stCxn id="370" idx="0"/>
          </p:cNvCxnSpPr>
          <p:nvPr/>
        </p:nvCxnSpPr>
        <p:spPr>
          <a:xfrm rot="5400000">
            <a:off x="1444321" y="3471933"/>
            <a:ext cx="2251047" cy="120268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81" name=""/>
          <p:cNvCxnSpPr/>
          <p:nvPr/>
        </p:nvCxnSpPr>
        <p:spPr>
          <a:xfrm rot="5400000">
            <a:off x="3286126" y="2537092"/>
            <a:ext cx="306916" cy="21166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382" name=""/>
          <p:cNvSpPr txBox="1"/>
          <p:nvPr/>
        </p:nvSpPr>
        <p:spPr>
          <a:xfrm>
            <a:off x="539552" y="1448780"/>
            <a:ext cx="7524836" cy="12325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umber of vehicles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Resource block: 3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macro eNodeB :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86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Overall V2I(Vehicle to Infrastructure) link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44" name=""/>
          <p:cNvSpPr txBox="1"/>
          <p:nvPr/>
        </p:nvSpPr>
        <p:spPr>
          <a:xfrm>
            <a:off x="539552" y="1376772"/>
            <a:ext cx="7524836" cy="4228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3 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차량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,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macro eNodeB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306" name="그림 277"/>
          <p:cNvPicPr>
            <a:picLocks noChangeAspect="1"/>
          </p:cNvPicPr>
          <p:nvPr/>
        </p:nvPicPr>
        <p:blipFill rotWithShape="1">
          <a:blip r:embed="rId3"/>
          <a:srcRect l="37020" t="16430" r="19630" b="41430"/>
          <a:stretch>
            <a:fillRect/>
          </a:stretch>
        </p:blipFill>
        <p:spPr>
          <a:xfrm>
            <a:off x="249480" y="2124259"/>
            <a:ext cx="4068452" cy="4050450"/>
          </a:xfrm>
          <a:prstGeom prst="rect">
            <a:avLst/>
          </a:prstGeom>
        </p:spPr>
      </p:pic>
      <p:grpSp>
        <p:nvGrpSpPr>
          <p:cNvPr id="307" name="그룹 278"/>
          <p:cNvGrpSpPr/>
          <p:nvPr/>
        </p:nvGrpSpPr>
        <p:grpSpPr>
          <a:xfrm rot="0">
            <a:off x="863588" y="3429000"/>
            <a:ext cx="254535" cy="153005"/>
            <a:chOff x="1439652" y="1484784"/>
            <a:chExt cx="1152128" cy="576064"/>
          </a:xfrm>
        </p:grpSpPr>
        <p:sp>
          <p:nvSpPr>
            <p:cNvPr id="308" name="순서도: 대체 처리 279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09" name="순서도: 대체 처리 280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0" name="타원 281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1" name="타원 282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2" name="사각형: 둥근 모서리 283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3" name="사각형: 둥근 모서리 284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14" name="그룹 285"/>
          <p:cNvGrpSpPr/>
          <p:nvPr/>
        </p:nvGrpSpPr>
        <p:grpSpPr>
          <a:xfrm rot="0">
            <a:off x="3218999" y="2346274"/>
            <a:ext cx="254535" cy="153005"/>
            <a:chOff x="1439652" y="1484784"/>
            <a:chExt cx="1152128" cy="576064"/>
          </a:xfrm>
        </p:grpSpPr>
        <p:sp>
          <p:nvSpPr>
            <p:cNvPr id="315" name="순서도: 대체 처리 286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6" name="순서도: 대체 처리 287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7" name="타원 288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8" name="타원 289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19" name="사각형: 둥근 모서리 290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0" name="사각형: 둥근 모서리 291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21" name="그룹 294"/>
          <p:cNvGrpSpPr/>
          <p:nvPr/>
        </p:nvGrpSpPr>
        <p:grpSpPr>
          <a:xfrm rot="0">
            <a:off x="1530208" y="5213943"/>
            <a:ext cx="254535" cy="153005"/>
            <a:chOff x="1439652" y="1484784"/>
            <a:chExt cx="1152128" cy="576064"/>
          </a:xfrm>
        </p:grpSpPr>
        <p:sp>
          <p:nvSpPr>
            <p:cNvPr id="322" name="순서도: 대체 처리 29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3" name="순서도: 대체 처리 29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4" name="타원 29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5" name="타원 29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6" name="사각형: 둥근 모서리 29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27" name="사각형: 둥근 모서리 30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345" name=""/>
          <p:cNvSpPr txBox="1"/>
          <p:nvPr/>
        </p:nvSpPr>
        <p:spPr>
          <a:xfrm>
            <a:off x="393496" y="2966800"/>
            <a:ext cx="878728" cy="4156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0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6" name=""/>
          <p:cNvSpPr txBox="1"/>
          <p:nvPr/>
        </p:nvSpPr>
        <p:spPr>
          <a:xfrm>
            <a:off x="3071896" y="1952797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7" name=""/>
          <p:cNvSpPr txBox="1"/>
          <p:nvPr/>
        </p:nvSpPr>
        <p:spPr>
          <a:xfrm>
            <a:off x="1293596" y="5337173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362" name="그룹 60"/>
          <p:cNvGrpSpPr/>
          <p:nvPr/>
        </p:nvGrpSpPr>
        <p:grpSpPr>
          <a:xfrm rot="0">
            <a:off x="2841768" y="2662377"/>
            <a:ext cx="324036" cy="576063"/>
            <a:chOff x="2640546" y="836712"/>
            <a:chExt cx="888770" cy="1692188"/>
          </a:xfrm>
        </p:grpSpPr>
        <p:sp>
          <p:nvSpPr>
            <p:cNvPr id="363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364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5" name="직선 연결선 51"/>
            <p:cNvCxnSpPr>
              <a:stCxn id="363" idx="1"/>
              <a:endCxn id="363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366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367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8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69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70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384" name=""/>
          <p:cNvCxnSpPr/>
          <p:nvPr/>
        </p:nvCxnSpPr>
        <p:spPr>
          <a:xfrm>
            <a:off x="251520" y="6345324"/>
            <a:ext cx="86914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dk2"/>
            </a:solidFill>
            <a:prstDash val="solid"/>
            <a:round/>
            <a:tailEnd type="arrow"/>
          </a:ln>
          <a:effectLst/>
        </p:spPr>
      </p:cxnSp>
      <p:cxnSp>
        <p:nvCxnSpPr>
          <p:cNvPr id="385" name=""/>
          <p:cNvCxnSpPr>
            <a:endCxn id="306" idx="2"/>
          </p:cNvCxnSpPr>
          <p:nvPr/>
        </p:nvCxnSpPr>
        <p:spPr>
          <a:xfrm rot="16200000">
            <a:off x="2115489" y="6342926"/>
            <a:ext cx="33643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dk2"/>
            </a:solidFill>
            <a:prstDash val="solid"/>
            <a:round/>
          </a:ln>
          <a:effectLst/>
        </p:spPr>
      </p:cxnSp>
      <p:sp>
        <p:nvSpPr>
          <p:cNvPr id="386" name=""/>
          <p:cNvSpPr/>
          <p:nvPr/>
        </p:nvSpPr>
        <p:spPr>
          <a:xfrm>
            <a:off x="2051720" y="6453336"/>
            <a:ext cx="504056" cy="396044"/>
          </a:xfrm>
          <a:prstGeom prst="roundRect">
            <a:avLst>
              <a:gd name="adj" fmla="val 16667"/>
            </a:avLst>
          </a:prstGeom>
          <a:noFill/>
          <a:ln w="12700" cap="flat" cmpd="sng" algn="ctr">
            <a:noFill/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>
                <a:solidFill>
                  <a:schemeClr val="tx2"/>
                </a:solidFill>
                <a:latin typeface="+mj-lt"/>
                <a:ea typeface="맑은 고딕"/>
              </a:rPr>
              <a:t>t0</a:t>
            </a:r>
            <a:endParaRPr lang="en-US" altLang="ko-KR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87" name=""/>
          <p:cNvSpPr/>
          <p:nvPr/>
        </p:nvSpPr>
        <p:spPr>
          <a:xfrm>
            <a:off x="6516216" y="6417332"/>
            <a:ext cx="504056" cy="396044"/>
          </a:xfrm>
          <a:prstGeom prst="roundRect">
            <a:avLst>
              <a:gd name="adj" fmla="val 16667"/>
            </a:avLst>
          </a:prstGeom>
          <a:noFill/>
          <a:ln w="12700" cap="flat" cmpd="sng" algn="ctr">
            <a:noFill/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>
                <a:solidFill>
                  <a:schemeClr val="tx2"/>
                </a:solidFill>
                <a:latin typeface="+mj-lt"/>
                <a:ea typeface="맑은 고딕"/>
              </a:rPr>
              <a:t>t1</a:t>
            </a:r>
            <a:endParaRPr lang="en-US" altLang="ko-KR"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388" name=""/>
          <p:cNvCxnSpPr/>
          <p:nvPr/>
        </p:nvCxnSpPr>
        <p:spPr>
          <a:xfrm rot="16200000">
            <a:off x="6572053" y="6325490"/>
            <a:ext cx="32037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dk2"/>
            </a:solidFill>
            <a:prstDash val="solid"/>
            <a:round/>
          </a:ln>
          <a:effectLst/>
        </p:spPr>
      </p:cxnSp>
      <p:pic>
        <p:nvPicPr>
          <p:cNvPr id="389" name="그림 277"/>
          <p:cNvPicPr>
            <a:picLocks noChangeAspect="1"/>
          </p:cNvPicPr>
          <p:nvPr/>
        </p:nvPicPr>
        <p:blipFill rotWithShape="1">
          <a:blip r:embed="rId4"/>
          <a:srcRect l="37020" t="16430" r="19630" b="41430"/>
          <a:stretch>
            <a:fillRect/>
          </a:stretch>
        </p:blipFill>
        <p:spPr>
          <a:xfrm>
            <a:off x="4824028" y="2124259"/>
            <a:ext cx="4068452" cy="4050450"/>
          </a:xfrm>
          <a:prstGeom prst="rect">
            <a:avLst/>
          </a:prstGeom>
        </p:spPr>
      </p:pic>
      <p:grpSp>
        <p:nvGrpSpPr>
          <p:cNvPr id="390" name="그룹 278"/>
          <p:cNvGrpSpPr/>
          <p:nvPr/>
        </p:nvGrpSpPr>
        <p:grpSpPr>
          <a:xfrm rot="0">
            <a:off x="4970083" y="3528022"/>
            <a:ext cx="254535" cy="153005"/>
            <a:chOff x="1439652" y="1484784"/>
            <a:chExt cx="1152128" cy="576064"/>
          </a:xfrm>
        </p:grpSpPr>
        <p:sp>
          <p:nvSpPr>
            <p:cNvPr id="391" name="순서도: 대체 처리 279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2" name="순서도: 대체 처리 280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3" name="타원 281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4" name="타원 282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5" name="사각형: 둥근 모서리 283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6" name="사각형: 둥근 모서리 284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397" name="그룹 285"/>
          <p:cNvGrpSpPr/>
          <p:nvPr/>
        </p:nvGrpSpPr>
        <p:grpSpPr>
          <a:xfrm rot="0">
            <a:off x="7793547" y="2987962"/>
            <a:ext cx="254535" cy="153005"/>
            <a:chOff x="1439652" y="1484784"/>
            <a:chExt cx="1152128" cy="576064"/>
          </a:xfrm>
        </p:grpSpPr>
        <p:sp>
          <p:nvSpPr>
            <p:cNvPr id="398" name="순서도: 대체 처리 286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399" name="순서도: 대체 처리 287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0" name="타원 288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1" name="타원 289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2" name="사각형: 둥근 모서리 290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3" name="사각형: 둥근 모서리 291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404" name="그룹 294"/>
          <p:cNvGrpSpPr/>
          <p:nvPr/>
        </p:nvGrpSpPr>
        <p:grpSpPr>
          <a:xfrm rot="0">
            <a:off x="6104756" y="4756430"/>
            <a:ext cx="254535" cy="153005"/>
            <a:chOff x="1439652" y="1484784"/>
            <a:chExt cx="1152128" cy="576064"/>
          </a:xfrm>
        </p:grpSpPr>
        <p:sp>
          <p:nvSpPr>
            <p:cNvPr id="405" name="순서도: 대체 처리 295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6" name="순서도: 대체 처리 296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7" name="타원 297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8" name="타원 298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09" name="사각형: 둥근 모서리 299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10" name="사각형: 둥근 모서리 300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sp>
        <p:nvSpPr>
          <p:cNvPr id="411" name=""/>
          <p:cNvSpPr txBox="1"/>
          <p:nvPr/>
        </p:nvSpPr>
        <p:spPr>
          <a:xfrm>
            <a:off x="4499992" y="3065822"/>
            <a:ext cx="878728" cy="4156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0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12" name=""/>
          <p:cNvSpPr txBox="1"/>
          <p:nvPr/>
        </p:nvSpPr>
        <p:spPr>
          <a:xfrm>
            <a:off x="7646444" y="2594485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13" name=""/>
          <p:cNvSpPr txBox="1"/>
          <p:nvPr/>
        </p:nvSpPr>
        <p:spPr>
          <a:xfrm>
            <a:off x="5868144" y="4879660"/>
            <a:ext cx="885996" cy="42154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No. 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414" name="그룹 60"/>
          <p:cNvGrpSpPr/>
          <p:nvPr/>
        </p:nvGrpSpPr>
        <p:grpSpPr>
          <a:xfrm rot="0">
            <a:off x="7416316" y="2636911"/>
            <a:ext cx="324036" cy="576063"/>
            <a:chOff x="2640546" y="836712"/>
            <a:chExt cx="888770" cy="1692188"/>
          </a:xfrm>
        </p:grpSpPr>
        <p:sp>
          <p:nvSpPr>
            <p:cNvPr id="415" name="이등변 삼각형 49"/>
            <p:cNvSpPr/>
            <p:nvPr/>
          </p:nvSpPr>
          <p:spPr>
            <a:xfrm>
              <a:off x="2907432" y="1088740"/>
              <a:ext cx="360040" cy="1440160"/>
            </a:xfrm>
            <a:prstGeom prst="triangle">
              <a:avLst>
                <a:gd name="adj" fmla="val 50000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cxnSp>
          <p:nvCxnSpPr>
            <p:cNvPr id="416" name="직선 연결선 50"/>
            <p:cNvCxnSpPr/>
            <p:nvPr/>
          </p:nvCxnSpPr>
          <p:spPr>
            <a:xfrm>
              <a:off x="3051448" y="1592796"/>
              <a:ext cx="7200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417" name="직선 연결선 51"/>
            <p:cNvCxnSpPr>
              <a:stCxn id="415" idx="1"/>
              <a:endCxn id="415" idx="5"/>
            </p:cNvCxnSpPr>
            <p:nvPr/>
          </p:nvCxnSpPr>
          <p:spPr>
            <a:xfrm>
              <a:off x="2997442" y="1808820"/>
              <a:ext cx="180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cxnSp>
          <p:nvCxnSpPr>
            <p:cNvPr id="418" name="직선 연결선 52"/>
            <p:cNvCxnSpPr/>
            <p:nvPr/>
          </p:nvCxnSpPr>
          <p:spPr>
            <a:xfrm>
              <a:off x="2951820" y="2096852"/>
              <a:ext cx="25202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</a:ln>
            <a:effectLst/>
          </p:spPr>
        </p:cxnSp>
        <p:sp>
          <p:nvSpPr>
            <p:cNvPr id="419" name="막힌 원호 54"/>
            <p:cNvSpPr/>
            <p:nvPr/>
          </p:nvSpPr>
          <p:spPr>
            <a:xfrm rot="5400000">
              <a:off x="2965267" y="1073990"/>
              <a:ext cx="576064" cy="389539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20" name="막힌 원호 55"/>
            <p:cNvSpPr/>
            <p:nvPr/>
          </p:nvSpPr>
          <p:spPr>
            <a:xfrm rot="5400000">
              <a:off x="2918887" y="1054375"/>
              <a:ext cx="823381" cy="397476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21" name="막힌 원호 57"/>
            <p:cNvSpPr/>
            <p:nvPr/>
          </p:nvSpPr>
          <p:spPr>
            <a:xfrm rot="16200000">
              <a:off x="2647073" y="1077959"/>
              <a:ext cx="576064" cy="381602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22" name="막힌 원호 58"/>
            <p:cNvSpPr/>
            <p:nvPr/>
          </p:nvSpPr>
          <p:spPr>
            <a:xfrm rot="16200000">
              <a:off x="2433176" y="1044082"/>
              <a:ext cx="828092" cy="413351"/>
            </a:xfrm>
            <a:prstGeom prst="blockArc">
              <a:avLst>
                <a:gd name="adj1" fmla="val 10800000"/>
                <a:gd name="adj2" fmla="val 310908"/>
                <a:gd name="adj3" fmla="val 9375"/>
              </a:avLst>
            </a:prstGeom>
            <a:noFill/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424" name=""/>
          <p:cNvCxnSpPr/>
          <p:nvPr/>
        </p:nvCxnSpPr>
        <p:spPr>
          <a:xfrm>
            <a:off x="2267744" y="6417332"/>
            <a:ext cx="447962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00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425" name=""/>
          <p:cNvSpPr/>
          <p:nvPr/>
        </p:nvSpPr>
        <p:spPr>
          <a:xfrm>
            <a:off x="3995936" y="6489340"/>
            <a:ext cx="1080120" cy="324036"/>
          </a:xfrm>
          <a:prstGeom prst="roundRect">
            <a:avLst>
              <a:gd name="adj" fmla="val 16667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>
                <a:solidFill>
                  <a:schemeClr val="tx2"/>
                </a:solidFill>
                <a:latin typeface="+mj-lt"/>
                <a:ea typeface="맑은 고딕"/>
              </a:rPr>
              <a:t>100ms</a:t>
            </a:r>
            <a:endParaRPr lang="en-US" altLang="ko-KR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426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Update(time step 100ms)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44" name=""/>
          <p:cNvSpPr txBox="1"/>
          <p:nvPr/>
        </p:nvSpPr>
        <p:spPr>
          <a:xfrm>
            <a:off x="539552" y="1378862"/>
            <a:ext cx="7524836" cy="28422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 , V2I link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-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Pathloss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matrix update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V2V, V2I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에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Initialize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공식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- Fast fading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matrix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V2V, V2I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에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Initialize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공식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Update(time step 100ms)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44" name=""/>
          <p:cNvSpPr txBox="1"/>
          <p:nvPr/>
        </p:nvSpPr>
        <p:spPr>
          <a:xfrm>
            <a:off x="539552" y="1381304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 Shadowing matrix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link Shadowing matrix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27" name=""/>
              <p:cNvSpPr/>
              <p:nvPr/>
            </p:nvSpPr>
            <p:spPr>
              <a:xfrm>
                <a:off x="971600" y="1971062"/>
                <a:ext cx="5372100" cy="17145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=</m:t>
                      </m:r>
                      <m:sSup>
                        <m:sSup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e</m:t>
                          </m:r>
                        </m:e>
                        <m:sup>
                          <m:f>
                            <m:fPr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Pr>
                            <m:num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-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D</m:t>
                              </m:r>
                            </m:num>
                            <m:den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D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_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c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o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r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r</m:t>
                              </m:r>
                            </m:den>
                          </m:f>
                        </m:sup>
                      </m:sSup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-1)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ad>
                        <m:radPr>
                          <m:degHide m:val="on"/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radPr>
                        <m:deg/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1-</m:t>
                          </m:r>
                          <m:sSup>
                            <m:sSupPr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pPr>
                            <m:e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e</m:t>
                              </m:r>
                            </m:e>
                            <m:sup>
                              <m:f>
                                <m:fPr>
                                  <m:ctrlP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-2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D</m:t>
                                  </m:r>
                                </m:num>
                                <m:den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D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_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c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o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r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r</m:t>
                                  </m:r>
                                </m:den>
                              </m:f>
                            </m:sup>
                          </m:sSup>
                        </m:e>
                      </m:rad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d>
                        <m:d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n</m:t>
                          </m:r>
                        </m:e>
                      </m:d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x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p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w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10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-1) :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u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p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w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 :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σ</m:t>
                          </m:r>
                        </m:e>
                        <m:sup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σ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3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σ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4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f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427" name=""/>
              <p:cNvSpPr txBox="1"/>
              <p:nvPr/>
            </p:nvSpPr>
            <p:spPr>
              <a:xfrm>
                <a:off x="971600" y="1971062"/>
                <a:ext cx="5372100" cy="17145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8" name=""/>
              <p:cNvSpPr/>
              <p:nvPr/>
            </p:nvSpPr>
            <p:spPr>
              <a:xfrm>
                <a:off x="996491" y="4693674"/>
                <a:ext cx="4533900" cy="1714500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  <m:r>
                        <a:rPr sz="150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=</m:t>
                      </m:r>
                      <m:sSup>
                        <m:sSup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e</m:t>
                          </m:r>
                        </m:e>
                        <m:sup>
                          <m:f>
                            <m:fPr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fPr>
                            <m:num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-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D</m:t>
                              </m:r>
                            </m:num>
                            <m:den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D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_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c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o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r</m:t>
                              </m:r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r</m:t>
                              </m:r>
                            </m:den>
                          </m:f>
                        </m:sup>
                      </m:sSup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-1)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ad>
                        <m:radPr>
                          <m:degHide m:val="on"/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radPr>
                        <m:deg/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1-</m:t>
                          </m:r>
                          <m:sSup>
                            <m:sSupPr>
                              <m:ctrlP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</m:ctrlPr>
                            </m:sSupPr>
                            <m:e>
                              <m:r>
                                <a:rPr sz="1500" i="0">
                                  <a:solidFill>
                                    <a:srgbClr val="000000"/>
                                  </a:solidFill>
                                  <a:latin typeface="Cambria Math"/>
                                  <a:sym typeface="Cambria Math"/>
                                </a:rPr>
                                <m:t>e</m:t>
                              </m:r>
                            </m:e>
                            <m:sup>
                              <m:f>
                                <m:fPr>
                                  <m:ctrlP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-2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D</m:t>
                                  </m:r>
                                </m:num>
                                <m:den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D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_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c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o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r</m:t>
                                  </m:r>
                                  <m:r>
                                    <a:rPr sz="1500" i="0">
                                      <a:solidFill>
                                        <a:srgbClr val="000000"/>
                                      </a:solidFill>
                                      <a:latin typeface="Cambria Math"/>
                                      <a:sym typeface="Cambria Math"/>
                                    </a:rPr>
                                    <m:t>r</m:t>
                                  </m:r>
                                </m:den>
                              </m:f>
                            </m:sup>
                          </m:sSup>
                        </m:e>
                      </m:rad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×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d>
                        <m:d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dPr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n</m:t>
                          </m:r>
                        </m:e>
                      </m:d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x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p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w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: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5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0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-1) :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u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r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p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h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o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w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g</m:t>
                      </m:r>
                    </m:oMath>
                  </m:oMathPara>
                </a14:m>
              </a:p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_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 :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𝒩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(0,</m:t>
                      </m:r>
                      <m:sSup>
                        <m:sSupPr>
                          <m:ctrlP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</m:ctrlPr>
                        </m:sSupPr>
                        <m:e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σ</m:t>
                          </m:r>
                        </m:e>
                        <m:sup>
                          <m:r>
                            <a:rPr sz="1500" i="0">
                              <a:solidFill>
                                <a:srgbClr val="000000"/>
                              </a:solidFill>
                              <a:latin typeface="Cambria Math"/>
                              <a:sym typeface="Cambria Math"/>
                            </a:rPr>
                            <m:t>2</m:t>
                          </m:r>
                        </m:sup>
                      </m:sSup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),   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σ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 = 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8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B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428" name=""/>
              <p:cNvSpPr txBox="1"/>
              <p:nvPr/>
            </p:nvSpPr>
            <p:spPr>
              <a:xfrm>
                <a:off x="996491" y="4693674"/>
                <a:ext cx="4533900" cy="171450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</p:sp>
        </mc:Fallback>
      </mc:AlternateContent>
      <p:grpSp>
        <p:nvGrpSpPr>
          <p:cNvPr id="429" name="그룹 83"/>
          <p:cNvGrpSpPr/>
          <p:nvPr/>
        </p:nvGrpSpPr>
        <p:grpSpPr>
          <a:xfrm rot="0">
            <a:off x="7272300" y="2929478"/>
            <a:ext cx="612068" cy="360039"/>
            <a:chOff x="1439652" y="1484784"/>
            <a:chExt cx="1152128" cy="576064"/>
          </a:xfrm>
          <a:solidFill>
            <a:schemeClr val="lt1"/>
          </a:solidFill>
        </p:grpSpPr>
        <p:sp>
          <p:nvSpPr>
            <p:cNvPr id="430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1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2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3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4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5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grpFill/>
            <a:ln w="12700" cap="flat" cmpd="sng" algn="ctr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grpSp>
        <p:nvGrpSpPr>
          <p:cNvPr id="436" name="그룹 83"/>
          <p:cNvGrpSpPr/>
          <p:nvPr/>
        </p:nvGrpSpPr>
        <p:grpSpPr>
          <a:xfrm rot="0">
            <a:off x="7308304" y="4909698"/>
            <a:ext cx="612068" cy="360039"/>
            <a:chOff x="1439652" y="1484784"/>
            <a:chExt cx="1152128" cy="576064"/>
          </a:xfrm>
        </p:grpSpPr>
        <p:sp>
          <p:nvSpPr>
            <p:cNvPr id="437" name="순서도: 대체 처리 84"/>
            <p:cNvSpPr/>
            <p:nvPr/>
          </p:nvSpPr>
          <p:spPr>
            <a:xfrm>
              <a:off x="1439652" y="1628800"/>
              <a:ext cx="1152128" cy="360040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8" name="순서도: 대체 처리 85"/>
            <p:cNvSpPr/>
            <p:nvPr/>
          </p:nvSpPr>
          <p:spPr>
            <a:xfrm>
              <a:off x="1655676" y="1484784"/>
              <a:ext cx="828092" cy="324036"/>
            </a:xfrm>
            <a:prstGeom prst="flowChartAlternateProcess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39" name="타원 86"/>
            <p:cNvSpPr/>
            <p:nvPr/>
          </p:nvSpPr>
          <p:spPr>
            <a:xfrm>
              <a:off x="1727684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40" name="타원 87"/>
            <p:cNvSpPr/>
            <p:nvPr/>
          </p:nvSpPr>
          <p:spPr>
            <a:xfrm>
              <a:off x="2159732" y="1880828"/>
              <a:ext cx="252028" cy="180020"/>
            </a:xfrm>
            <a:prstGeom prst="ellipse">
              <a:avLst/>
            </a:prstGeom>
            <a:solidFill>
              <a:schemeClr val="dk2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41" name="사각형: 둥근 모서리 88"/>
            <p:cNvSpPr/>
            <p:nvPr/>
          </p:nvSpPr>
          <p:spPr>
            <a:xfrm>
              <a:off x="176368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  <p:sp>
          <p:nvSpPr>
            <p:cNvPr id="442" name="사각형: 둥근 모서리 89"/>
            <p:cNvSpPr/>
            <p:nvPr/>
          </p:nvSpPr>
          <p:spPr>
            <a:xfrm>
              <a:off x="2123728" y="1556792"/>
              <a:ext cx="288032" cy="108012"/>
            </a:xfrm>
            <a:prstGeom prst="roundRect">
              <a:avLst>
                <a:gd name="adj" fmla="val 16667"/>
              </a:avLst>
            </a:prstGeom>
            <a:solidFill>
              <a:srgbClr val="42c7f1"/>
            </a:solidFill>
            <a:ln w="12700" cap="flat" cmpd="sng" algn="ctr">
              <a:solidFill>
                <a:schemeClr val="tx2"/>
              </a:solidFill>
              <a:prstDash val="solid"/>
              <a:round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indent="0" algn="ctr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>
                <a:solidFill>
                  <a:schemeClr val="tx2"/>
                </a:solidFill>
                <a:latin typeface="+mj-lt"/>
                <a:ea typeface="맑은 고딕"/>
              </a:endParaRPr>
            </a:p>
          </p:txBody>
        </p:sp>
      </p:grpSp>
      <p:cxnSp>
        <p:nvCxnSpPr>
          <p:cNvPr id="443" name=""/>
          <p:cNvCxnSpPr>
            <a:stCxn id="433" idx="2"/>
          </p:cNvCxnSpPr>
          <p:nvPr/>
        </p:nvCxnSpPr>
        <p:spPr>
          <a:xfrm rot="5400000">
            <a:off x="6827009" y="4058003"/>
            <a:ext cx="1652574" cy="30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44" name=""/>
              <p:cNvSpPr/>
              <p:nvPr/>
            </p:nvSpPr>
            <p:spPr>
              <a:xfrm>
                <a:off x="5762389" y="3901586"/>
                <a:ext cx="2000250" cy="371475"/>
              </a:xfrm>
              <a:custGeom>
                <a:avLst/>
                <a:gd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14400" h="914400">
                    <a:moveTo>
                      <a:pt x="0" y="0"/>
                    </a:moveTo>
                    <a:lnTo>
                      <a:pt x="914400" y="0"/>
                    </a:lnTo>
                    <a:lnTo>
                      <a:pt x="914400" y="914400"/>
                    </a:lnTo>
                    <a:lnTo>
                      <a:pt x="0" y="914400"/>
                    </a:lnTo>
                    <a:close/>
                  </a:path>
                </a:pathLst>
              </a:custGeom>
            </p:spPr>
            <p:txBody>
              <a:bodyPr/>
              <a:lstStyle/>
              <a:p>
                <a:pPr algn="l"/>
                <a14:m xmlns:m="http://schemas.openxmlformats.org/officeDocument/2006/math" xmlns:mc="http://schemas.openxmlformats.org/markup-compatibility/2006" xmlns:ho="http://schemas.haansoft.com/office/8.0" mc:Ignorable="ho" ho:hncCreate="1">
                  <m:oMathPara>
                    <m:oMathParaPr>
                      <m:jc m:val="left"/>
                    </m:oMathParaPr>
                    <m:oMath xmlns:m="http://schemas.openxmlformats.org/officeDocument/2006/math"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l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d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i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s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t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a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n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c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e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 xml:space="preserve"> (</m:t>
                      </m:r>
                      <m:r>
                        <a:rPr sz="1500" i="0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m</m:t>
                      </m:r>
                      <m:r>
                        <a:rPr sz="1500" i="1">
                          <a:solidFill>
                            <a:srgbClr val="000000"/>
                          </a:solidFill>
                          <a:latin typeface="Cambria Math"/>
                          <a:sym typeface="Cambria Math"/>
                        </a:rPr>
                        <m:t>)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444" name=""/>
              <p:cNvSpPr txBox="1"/>
              <p:nvPr/>
            </p:nvSpPr>
            <p:spPr>
              <a:xfrm>
                <a:off x="5762389" y="3901586"/>
                <a:ext cx="2000250" cy="37147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</p:sp>
        </mc:Fallback>
      </mc:AlternateContent>
      <p:sp>
        <p:nvSpPr>
          <p:cNvPr id="445" name=""/>
          <p:cNvSpPr txBox="1"/>
          <p:nvPr/>
        </p:nvSpPr>
        <p:spPr>
          <a:xfrm>
            <a:off x="143508" y="800708"/>
            <a:ext cx="5256584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Update(time step 100ms)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43885" y="1455227"/>
            <a:ext cx="7656229" cy="492610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Graph description.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5" name=""/>
          <p:cNvSpPr txBox="1"/>
          <p:nvPr/>
        </p:nvSpPr>
        <p:spPr>
          <a:xfrm>
            <a:off x="5832140" y="1448780"/>
            <a:ext cx="1836203" cy="23524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V2V link combine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6" name=""/>
          <p:cNvSpPr txBox="1"/>
          <p:nvPr/>
        </p:nvSpPr>
        <p:spPr>
          <a:xfrm>
            <a:off x="5832140" y="3789040"/>
            <a:ext cx="1944216" cy="23813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V2I link combine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7" name=""/>
          <p:cNvSpPr txBox="1"/>
          <p:nvPr/>
        </p:nvSpPr>
        <p:spPr>
          <a:xfrm>
            <a:off x="4572000" y="1315264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4572000" y="3725597"/>
            <a:ext cx="1440160" cy="243463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0" name=""/>
          <p:cNvSpPr txBox="1"/>
          <p:nvPr/>
        </p:nvSpPr>
        <p:spPr>
          <a:xfrm>
            <a:off x="7884367" y="6201308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1step(100ms)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2159732" y="1412776"/>
            <a:ext cx="1440160" cy="24266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Manhattan grid map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2" name=""/>
          <p:cNvSpPr txBox="1"/>
          <p:nvPr/>
        </p:nvSpPr>
        <p:spPr>
          <a:xfrm>
            <a:off x="755576" y="1567292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Y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3851920" y="6211808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X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5" name=""/>
          <p:cNvSpPr txBox="1"/>
          <p:nvPr/>
        </p:nvSpPr>
        <p:spPr>
          <a:xfrm>
            <a:off x="7920372" y="3798384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1step(100ms)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6" name=""/>
          <p:cNvSpPr txBox="1"/>
          <p:nvPr/>
        </p:nvSpPr>
        <p:spPr>
          <a:xfrm>
            <a:off x="2699792" y="5625244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7" name=""/>
          <p:cNvSpPr txBox="1"/>
          <p:nvPr/>
        </p:nvSpPr>
        <p:spPr>
          <a:xfrm>
            <a:off x="3032599" y="4429839"/>
            <a:ext cx="659291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8" name=""/>
          <p:cNvSpPr txBox="1"/>
          <p:nvPr/>
        </p:nvSpPr>
        <p:spPr>
          <a:xfrm>
            <a:off x="2303748" y="4573855"/>
            <a:ext cx="616617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V2I link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9" name=""/>
          <p:cNvSpPr txBox="1"/>
          <p:nvPr/>
        </p:nvSpPr>
        <p:spPr>
          <a:xfrm>
            <a:off x="2843808" y="3565743"/>
            <a:ext cx="381357" cy="22330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BS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3167844" y="3317351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Terminology</a:t>
            </a:r>
            <a:r>
              <a:rPr lang="ko-KR" altLang="en-US" sz="2700"/>
              <a:t> </a:t>
            </a:r>
            <a:r>
              <a:rPr lang="en-US" altLang="ko-KR" sz="2700"/>
              <a:t>&amp;</a:t>
            </a:r>
            <a:r>
              <a:rPr lang="ko-KR" altLang="en-US" sz="2700"/>
              <a:t> </a:t>
            </a:r>
            <a:r>
              <a:rPr lang="en-US" altLang="ko-KR" sz="2700"/>
              <a:t>Scenario</a:t>
            </a:r>
            <a:endParaRPr lang="en-US" altLang="ko-KR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59668" y="872716"/>
            <a:ext cx="8824664" cy="356402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PC5 :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이동 핸드세트가 무선 채널을 통해 다른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UE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와 직접 통신하는 인터페이스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 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(C-V2X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에서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PC5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인터페이스는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V2V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및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V2I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의 직접 통신으로 사용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.)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Sidelink(SL): 단말로부터의 단말로의 통신 Link.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V2V operation : Vehicle to Vehicle 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통신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V2I operation : Vehicle to Infrastructure 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통신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V2P operation : Vehicle to pedestrian 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통신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macro eNB(evolved Node B) : 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도시 지역의 이동성과 시골 지역의 장거리 도달에 대한 유비쿼터스 커버리지를 제공하는 기지국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■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 Resource pool : PC5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 인터페이스로 전송 가능한 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Time, Frequency domain</a:t>
            </a:r>
            <a:r>
              <a:rPr lang="ko-KR" altLang="en-US" sz="1500">
                <a:solidFill>
                  <a:srgbClr val="000000"/>
                </a:solidFill>
                <a:latin typeface="+mn-lt"/>
                <a:ea typeface="맑은 고딕"/>
              </a:rPr>
              <a:t>의 리소스 집합</a:t>
            </a:r>
            <a:r>
              <a:rPr lang="en-US" altLang="ko-KR" sz="15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15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15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grpSp>
        <p:nvGrpSpPr>
          <p:cNvPr id="11" name=""/>
          <p:cNvGrpSpPr/>
          <p:nvPr/>
        </p:nvGrpSpPr>
        <p:grpSpPr>
          <a:xfrm rot="0">
            <a:off x="2375756" y="3573016"/>
            <a:ext cx="4392488" cy="2520280"/>
            <a:chOff x="4859977" y="4051188"/>
            <a:chExt cx="3960495" cy="2284111"/>
          </a:xfrm>
        </p:grpSpPr>
        <p:sp>
          <p:nvSpPr>
            <p:cNvPr id="12" name=""/>
            <p:cNvSpPr txBox="1"/>
            <p:nvPr/>
          </p:nvSpPr>
          <p:spPr>
            <a:xfrm>
              <a:off x="5767017" y="5913275"/>
              <a:ext cx="2153354" cy="37698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Resource pool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  <p:pic>
          <p:nvPicPr>
            <p:cNvPr id="13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859977" y="4051188"/>
              <a:ext cx="3960495" cy="189809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29779" y="1272388"/>
            <a:ext cx="7884441" cy="5072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8659" y="2024844"/>
            <a:ext cx="3600450" cy="2316568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679962" y="2024844"/>
            <a:ext cx="3600450" cy="2316569"/>
          </a:xfrm>
          <a:prstGeom prst="rect">
            <a:avLst/>
          </a:prstGeom>
        </p:spPr>
      </p:pic>
      <p:cxnSp>
        <p:nvCxnSpPr>
          <p:cNvPr id="16" name=""/>
          <p:cNvCxnSpPr/>
          <p:nvPr/>
        </p:nvCxnSpPr>
        <p:spPr>
          <a:xfrm rot="16200000" flipH="1">
            <a:off x="1493658" y="3663026"/>
            <a:ext cx="75608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8" name=""/>
          <p:cNvCxnSpPr/>
          <p:nvPr/>
        </p:nvCxnSpPr>
        <p:spPr>
          <a:xfrm rot="5400000" flipH="1" flipV="1">
            <a:off x="7614338" y="2186862"/>
            <a:ext cx="144016" cy="10801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19" name=""/>
          <p:cNvCxnSpPr/>
          <p:nvPr/>
        </p:nvCxnSpPr>
        <p:spPr>
          <a:xfrm rot="5400000">
            <a:off x="5314181" y="3379346"/>
            <a:ext cx="1008365" cy="31558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0" name=""/>
          <p:cNvSpPr txBox="1"/>
          <p:nvPr/>
        </p:nvSpPr>
        <p:spPr>
          <a:xfrm>
            <a:off x="899587" y="4509120"/>
            <a:ext cx="7307152" cy="8229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두 차량의 거리가 멀어 질수록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증가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기지국과의 거리가 일정함으로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유지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21" name=""/>
          <p:cNvCxnSpPr/>
          <p:nvPr/>
        </p:nvCxnSpPr>
        <p:spPr>
          <a:xfrm rot="16200000" flipH="1">
            <a:off x="1220349" y="3506349"/>
            <a:ext cx="896490" cy="2006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2" name=""/>
          <p:cNvCxnSpPr/>
          <p:nvPr/>
        </p:nvCxnSpPr>
        <p:spPr>
          <a:xfrm rot="5400000">
            <a:off x="5168151" y="3505840"/>
            <a:ext cx="895832" cy="10261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3" name=""/>
          <p:cNvCxnSpPr/>
          <p:nvPr/>
        </p:nvCxnSpPr>
        <p:spPr>
          <a:xfrm flipV="1">
            <a:off x="7640410" y="3435803"/>
            <a:ext cx="183697" cy="680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tailEnd type="arrow"/>
          </a:ln>
          <a:effectLst/>
        </p:spPr>
      </p:cxnSp>
      <p:sp>
        <p:nvSpPr>
          <p:cNvPr id="24" name=""/>
          <p:cNvSpPr/>
          <p:nvPr/>
        </p:nvSpPr>
        <p:spPr>
          <a:xfrm>
            <a:off x="4391980" y="2996952"/>
            <a:ext cx="360040" cy="432048"/>
          </a:xfrm>
          <a:prstGeom prst="rightArrow">
            <a:avLst>
              <a:gd name="adj1" fmla="val 50000"/>
              <a:gd name="adj2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8659" y="2024844"/>
            <a:ext cx="3600450" cy="2316568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679962" y="2024844"/>
            <a:ext cx="3600450" cy="2316569"/>
          </a:xfrm>
          <a:prstGeom prst="rect">
            <a:avLst/>
          </a:prstGeom>
        </p:spPr>
      </p:pic>
      <p:cxnSp>
        <p:nvCxnSpPr>
          <p:cNvPr id="16" name=""/>
          <p:cNvCxnSpPr/>
          <p:nvPr/>
        </p:nvCxnSpPr>
        <p:spPr>
          <a:xfrm rot="16200000" flipH="1">
            <a:off x="1493658" y="3663026"/>
            <a:ext cx="75608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8" name=""/>
          <p:cNvCxnSpPr/>
          <p:nvPr/>
        </p:nvCxnSpPr>
        <p:spPr>
          <a:xfrm rot="5400000" flipH="1" flipV="1">
            <a:off x="7614338" y="2186862"/>
            <a:ext cx="144016" cy="10801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19" name=""/>
          <p:cNvCxnSpPr/>
          <p:nvPr/>
        </p:nvCxnSpPr>
        <p:spPr>
          <a:xfrm rot="5400000">
            <a:off x="5314181" y="3379346"/>
            <a:ext cx="1008365" cy="31558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0" name=""/>
          <p:cNvSpPr txBox="1"/>
          <p:nvPr/>
        </p:nvSpPr>
        <p:spPr>
          <a:xfrm>
            <a:off x="899587" y="4509120"/>
            <a:ext cx="7307152" cy="8229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두 차량의 거리가 멀어 질수록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증가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기지국과의 거리가 일정함으로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유지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21" name=""/>
          <p:cNvCxnSpPr/>
          <p:nvPr/>
        </p:nvCxnSpPr>
        <p:spPr>
          <a:xfrm rot="16200000" flipH="1">
            <a:off x="1220349" y="3506349"/>
            <a:ext cx="896490" cy="2006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2" name=""/>
          <p:cNvCxnSpPr/>
          <p:nvPr/>
        </p:nvCxnSpPr>
        <p:spPr>
          <a:xfrm rot="5400000">
            <a:off x="5168151" y="3505840"/>
            <a:ext cx="895832" cy="10261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3" name=""/>
          <p:cNvCxnSpPr/>
          <p:nvPr/>
        </p:nvCxnSpPr>
        <p:spPr>
          <a:xfrm flipV="1">
            <a:off x="7640410" y="3435803"/>
            <a:ext cx="183697" cy="680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tailEnd type="arrow"/>
          </a:ln>
          <a:effectLst/>
        </p:spPr>
      </p:cxnSp>
      <p:sp>
        <p:nvSpPr>
          <p:cNvPr id="24" name=""/>
          <p:cNvSpPr/>
          <p:nvPr/>
        </p:nvSpPr>
        <p:spPr>
          <a:xfrm>
            <a:off x="4391980" y="2996952"/>
            <a:ext cx="360040" cy="432048"/>
          </a:xfrm>
          <a:prstGeom prst="rightArrow">
            <a:avLst>
              <a:gd name="adj1" fmla="val 50000"/>
              <a:gd name="adj2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680585" y="2023452"/>
            <a:ext cx="3600450" cy="2316568"/>
          </a:xfrm>
          <a:prstGeom prst="rect">
            <a:avLst/>
          </a:prstGeom>
        </p:spPr>
      </p:pic>
      <p:pic>
        <p:nvPicPr>
          <p:cNvPr id="26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68871" y="2023452"/>
            <a:ext cx="3600450" cy="231656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Compare V2V, V2I link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16" name=""/>
          <p:cNvCxnSpPr/>
          <p:nvPr/>
        </p:nvCxnSpPr>
        <p:spPr>
          <a:xfrm rot="10800000" flipV="1">
            <a:off x="1074208" y="3196166"/>
            <a:ext cx="1143000" cy="43391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8" name=""/>
          <p:cNvCxnSpPr/>
          <p:nvPr/>
        </p:nvCxnSpPr>
        <p:spPr>
          <a:xfrm rot="16200000" flipH="1">
            <a:off x="7758722" y="2366513"/>
            <a:ext cx="451553" cy="1282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tailEnd type="arrow"/>
          </a:ln>
          <a:effectLst/>
        </p:spPr>
      </p:cxnSp>
      <p:cxnSp>
        <p:nvCxnSpPr>
          <p:cNvPr id="19" name=""/>
          <p:cNvCxnSpPr/>
          <p:nvPr/>
        </p:nvCxnSpPr>
        <p:spPr>
          <a:xfrm rot="10800000">
            <a:off x="5148791" y="3418416"/>
            <a:ext cx="114299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0" name=""/>
          <p:cNvSpPr txBox="1"/>
          <p:nvPr/>
        </p:nvSpPr>
        <p:spPr>
          <a:xfrm>
            <a:off x="899586" y="4509120"/>
            <a:ext cx="6421328" cy="123255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두 차량의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가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환경을 만족 시키면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 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급격히 감소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7" name=""/>
          <p:cNvSpPr/>
          <p:nvPr/>
        </p:nvSpPr>
        <p:spPr>
          <a:xfrm>
            <a:off x="4391980" y="2996952"/>
            <a:ext cx="360040" cy="432048"/>
          </a:xfrm>
          <a:prstGeom prst="rightArrow">
            <a:avLst>
              <a:gd name="adj1" fmla="val 50000"/>
              <a:gd name="adj2" fmla="val 50000"/>
            </a:avLst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>
              <a:solidFill>
                <a:schemeClr val="tx2"/>
              </a:solidFill>
              <a:latin typeface="+mj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34728" y="1592796"/>
            <a:ext cx="7274543" cy="468052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8604448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effect of WINNER Path loss description.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5688124" y="1531288"/>
            <a:ext cx="1692187" cy="23845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V2V link combine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1" name=""/>
          <p:cNvSpPr txBox="1"/>
          <p:nvPr/>
        </p:nvSpPr>
        <p:spPr>
          <a:xfrm>
            <a:off x="4572000" y="1423276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2" name=""/>
          <p:cNvSpPr txBox="1"/>
          <p:nvPr/>
        </p:nvSpPr>
        <p:spPr>
          <a:xfrm>
            <a:off x="4572000" y="3725597"/>
            <a:ext cx="1440160" cy="243463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3" name=""/>
          <p:cNvSpPr txBox="1"/>
          <p:nvPr/>
        </p:nvSpPr>
        <p:spPr>
          <a:xfrm>
            <a:off x="7884367" y="6201308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1step(0.1ms)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" name=""/>
          <p:cNvSpPr txBox="1"/>
          <p:nvPr/>
        </p:nvSpPr>
        <p:spPr>
          <a:xfrm>
            <a:off x="2339752" y="1530147"/>
            <a:ext cx="1440160" cy="24266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Manhattan grid map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5" name=""/>
          <p:cNvSpPr txBox="1"/>
          <p:nvPr/>
        </p:nvSpPr>
        <p:spPr>
          <a:xfrm>
            <a:off x="791580" y="1736812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Y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6" name=""/>
          <p:cNvSpPr txBox="1"/>
          <p:nvPr/>
        </p:nvSpPr>
        <p:spPr>
          <a:xfrm>
            <a:off x="3851920" y="6165304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position X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7" name=""/>
          <p:cNvSpPr txBox="1"/>
          <p:nvPr/>
        </p:nvSpPr>
        <p:spPr>
          <a:xfrm>
            <a:off x="7920372" y="3870392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1step(0.1ms)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8" name=""/>
          <p:cNvSpPr txBox="1"/>
          <p:nvPr/>
        </p:nvSpPr>
        <p:spPr>
          <a:xfrm>
            <a:off x="2087724" y="1880828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9" name=""/>
          <p:cNvSpPr txBox="1"/>
          <p:nvPr/>
        </p:nvSpPr>
        <p:spPr>
          <a:xfrm>
            <a:off x="1979712" y="2744924"/>
            <a:ext cx="659291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0" name=""/>
          <p:cNvSpPr txBox="1"/>
          <p:nvPr/>
        </p:nvSpPr>
        <p:spPr>
          <a:xfrm>
            <a:off x="2915816" y="3565738"/>
            <a:ext cx="381357" cy="22330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BS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1" name=""/>
          <p:cNvSpPr txBox="1"/>
          <p:nvPr/>
        </p:nvSpPr>
        <p:spPr>
          <a:xfrm>
            <a:off x="5580112" y="3802938"/>
            <a:ext cx="2340260" cy="24328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V2V link WINNER II Path loss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2227563" y="4329100"/>
            <a:ext cx="868273" cy="22329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900" b="1">
                <a:solidFill>
                  <a:srgbClr val="000000"/>
                </a:solidFill>
                <a:latin typeface="+mn-lt"/>
                <a:ea typeface="맑은 고딕"/>
              </a:rPr>
              <a:t>MS(Vehicle)</a:t>
            </a:r>
            <a:endParaRPr lang="en-US" altLang="ko-KR" sz="9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effect of WINNER Path loss.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509" y="1367212"/>
            <a:ext cx="7884265" cy="50728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effect of WINNER Path loss.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115616" y="5016540"/>
            <a:ext cx="7342251" cy="8247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link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는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Pathloss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의 영향이 대부분을 차지함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114856" y="1484784"/>
            <a:ext cx="4914285" cy="31619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ANALYSYS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Analysis of the Neighbor Vehicle Path loss.(Scenario1)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007604" y="4828288"/>
            <a:ext cx="3465336" cy="20297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Neighbor V2V Link loss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 평균값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105.07dB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 표준편차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:</a:t>
            </a: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13.52dB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51460" y="1801245"/>
            <a:ext cx="4320540" cy="2779882"/>
          </a:xfrm>
          <a:prstGeom prst="rect">
            <a:avLst/>
          </a:prstGeom>
        </p:spPr>
      </p:pic>
      <p:pic>
        <p:nvPicPr>
          <p:cNvPr id="30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72000" y="1784297"/>
            <a:ext cx="4320540" cy="2868838"/>
          </a:xfrm>
          <a:prstGeom prst="rect">
            <a:avLst/>
          </a:prstGeom>
        </p:spPr>
      </p:pic>
      <p:sp>
        <p:nvSpPr>
          <p:cNvPr id="31" name=""/>
          <p:cNvSpPr txBox="1"/>
          <p:nvPr/>
        </p:nvSpPr>
        <p:spPr>
          <a:xfrm>
            <a:off x="8172400" y="4617132"/>
            <a:ext cx="648072" cy="41968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2" name=""/>
          <p:cNvSpPr txBox="1"/>
          <p:nvPr/>
        </p:nvSpPr>
        <p:spPr>
          <a:xfrm>
            <a:off x="8208404" y="4590472"/>
            <a:ext cx="1440161" cy="24268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1step(0.1ms)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3" name=""/>
          <p:cNvSpPr txBox="1"/>
          <p:nvPr/>
        </p:nvSpPr>
        <p:spPr>
          <a:xfrm>
            <a:off x="4572000" y="1556792"/>
            <a:ext cx="1440160" cy="24152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loss dB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" name=""/>
          <p:cNvSpPr txBox="1"/>
          <p:nvPr/>
        </p:nvSpPr>
        <p:spPr>
          <a:xfrm>
            <a:off x="5796136" y="1628800"/>
            <a:ext cx="2232248" cy="23538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1000" b="1">
                <a:solidFill>
                  <a:srgbClr val="000000"/>
                </a:solidFill>
                <a:latin typeface="+mn-lt"/>
                <a:ea typeface="맑은 고딕"/>
              </a:rPr>
              <a:t>Neighbor V2V Link loss average</a:t>
            </a:r>
            <a:endParaRPr lang="en-US" altLang="ko-KR" sz="1000" b="1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700">
                <a:solidFill>
                  <a:schemeClr val="tx2"/>
                </a:solidFill>
                <a:latin typeface="+mj-lt"/>
                <a:ea typeface="맑은 고딕"/>
              </a:rPr>
              <a:t>Future research plan</a:t>
            </a:r>
            <a:endParaRPr lang="en-US" altLang="ko-KR" sz="27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539552" y="908718"/>
            <a:ext cx="7524836" cy="525205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ko-KR" altLang="en-US" sz="22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ko-KR" altLang="en-US" sz="2200">
                <a:solidFill>
                  <a:srgbClr val="000000"/>
                </a:solidFill>
                <a:latin typeface="+mn-lt"/>
                <a:ea typeface="맑은 고딕"/>
              </a:rPr>
              <a:t>   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0" y="1028739"/>
            <a:ext cx="9721215" cy="265228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1. Matlab 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기반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5G 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채널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(NYUSIM, QuaDRiGa)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모델 연구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  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-&gt; Simulation data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산출</a:t>
            </a:r>
            <a:endParaRPr lang="ko-KR" altLang="en-US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2.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DDPG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기반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Resource allocation 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연구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    -&gt; System Model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최적화</a:t>
            </a:r>
            <a:endParaRPr lang="ko-KR" altLang="en-US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3.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A3C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기반 분산 환경에서 학습 가능한 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Resource allocation 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연구</a:t>
            </a: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.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100">
                <a:solidFill>
                  <a:srgbClr val="000000"/>
                </a:solidFill>
                <a:latin typeface="+mn-lt"/>
                <a:ea typeface="맑은 고딕"/>
              </a:rPr>
              <a:t>    -&gt; System Model</a:t>
            </a:r>
            <a:r>
              <a:rPr lang="ko-KR" altLang="en-US" sz="2100">
                <a:solidFill>
                  <a:srgbClr val="000000"/>
                </a:solidFill>
                <a:latin typeface="+mn-lt"/>
                <a:ea typeface="맑은 고딕"/>
              </a:rPr>
              <a:t> 최적화</a:t>
            </a:r>
            <a:endParaRPr lang="en-US" altLang="ko-KR" sz="21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31" name=""/>
          <p:cNvPicPr>
            <a:picLocks noChangeAspect="1"/>
          </p:cNvPicPr>
          <p:nvPr/>
        </p:nvPicPr>
        <p:blipFill rotWithShape="1">
          <a:blip r:embed="rId3"/>
          <a:srcRect r="630"/>
          <a:stretch>
            <a:fillRect/>
          </a:stretch>
        </p:blipFill>
        <p:spPr>
          <a:xfrm>
            <a:off x="96212" y="3753036"/>
            <a:ext cx="4320540" cy="2335996"/>
          </a:xfrm>
          <a:prstGeom prst="rect">
            <a:avLst/>
          </a:prstGeom>
        </p:spPr>
      </p:pic>
      <p:pic>
        <p:nvPicPr>
          <p:cNvPr id="32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679952" y="3537012"/>
            <a:ext cx="4320539" cy="2545564"/>
          </a:xfrm>
          <a:prstGeom prst="rect">
            <a:avLst/>
          </a:prstGeom>
        </p:spPr>
      </p:pic>
      <p:sp>
        <p:nvSpPr>
          <p:cNvPr id="33" name=""/>
          <p:cNvSpPr txBox="1"/>
          <p:nvPr/>
        </p:nvSpPr>
        <p:spPr>
          <a:xfrm>
            <a:off x="1538737" y="6093296"/>
            <a:ext cx="1305071" cy="419899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NYUSIM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4" name=""/>
          <p:cNvSpPr txBox="1"/>
          <p:nvPr/>
        </p:nvSpPr>
        <p:spPr>
          <a:xfrm>
            <a:off x="6147249" y="6091961"/>
            <a:ext cx="1583241" cy="42085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QuaDRiGa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Development Environment</a:t>
            </a:r>
            <a:endParaRPr lang="ko-KR" altLang="en-US" sz="27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/>
              <a:t>Win10 Pro x64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Anaconda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Python 3.7.3 Version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Matplotlib 3.3.4</a:t>
            </a:r>
            <a:endParaRPr lang="en-US" altLang="ko-KR" sz="2400"/>
          </a:p>
          <a:p>
            <a:pPr lvl="0">
              <a:defRPr/>
            </a:pPr>
            <a:r>
              <a:rPr lang="en-US" altLang="ko-KR" sz="2400"/>
              <a:t>Numpy 1.19.2</a:t>
            </a:r>
            <a:endParaRPr lang="en-US" altLang="ko-KR" sz="2400"/>
          </a:p>
          <a:p>
            <a:pPr marL="0" lvl="0" indent="0">
              <a:buNone/>
              <a:defRPr/>
            </a:pPr>
            <a:endParaRPr lang="ko-KR" altLang="en-US" sz="2400"/>
          </a:p>
          <a:p>
            <a:pPr lvl="0">
              <a:defRPr/>
            </a:pPr>
            <a:endParaRPr lang="en-US" altLang="ko-KR" sz="24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36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Terminology</a:t>
            </a:r>
            <a:r>
              <a:rPr lang="ko-KR" altLang="en-US" sz="2700"/>
              <a:t> </a:t>
            </a:r>
            <a:r>
              <a:rPr lang="en-US" altLang="ko-KR" sz="2700"/>
              <a:t>&amp;</a:t>
            </a:r>
            <a:r>
              <a:rPr lang="ko-KR" altLang="en-US" sz="2700"/>
              <a:t> </a:t>
            </a:r>
            <a:r>
              <a:rPr lang="en-US" altLang="ko-KR" sz="2700"/>
              <a:t>Scenario</a:t>
            </a:r>
            <a:endParaRPr lang="en-US" altLang="ko-KR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grpSp>
        <p:nvGrpSpPr>
          <p:cNvPr id="14" name=""/>
          <p:cNvGrpSpPr/>
          <p:nvPr/>
        </p:nvGrpSpPr>
        <p:grpSpPr>
          <a:xfrm rot="0">
            <a:off x="1043577" y="1528981"/>
            <a:ext cx="2160270" cy="2358479"/>
            <a:chOff x="1367614" y="2528900"/>
            <a:chExt cx="2160270" cy="2358479"/>
          </a:xfrm>
        </p:grpSpPr>
        <p:pic>
          <p:nvPicPr>
            <p:cNvPr id="8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367614" y="2528900"/>
              <a:ext cx="2160270" cy="2042324"/>
            </a:xfrm>
            <a:prstGeom prst="rect">
              <a:avLst/>
            </a:prstGeom>
          </p:spPr>
        </p:pic>
        <p:sp>
          <p:nvSpPr>
            <p:cNvPr id="10" name=""/>
            <p:cNvSpPr txBox="1"/>
            <p:nvPr/>
          </p:nvSpPr>
          <p:spPr>
            <a:xfrm>
              <a:off x="1511660" y="4463552"/>
              <a:ext cx="1991826" cy="42382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V2V operation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</p:grpSp>
      <p:grpSp>
        <p:nvGrpSpPr>
          <p:cNvPr id="13" name=""/>
          <p:cNvGrpSpPr/>
          <p:nvPr/>
        </p:nvGrpSpPr>
        <p:grpSpPr>
          <a:xfrm rot="0">
            <a:off x="2411730" y="4193410"/>
            <a:ext cx="4320540" cy="2142223"/>
            <a:chOff x="1907674" y="2600907"/>
            <a:chExt cx="4320540" cy="2142223"/>
          </a:xfrm>
        </p:grpSpPr>
        <p:pic>
          <p:nvPicPr>
            <p:cNvPr id="9" name=""/>
            <p:cNvPicPr>
              <a:picLocks noChangeAspect="1"/>
            </p:cNvPicPr>
            <p:nvPr/>
          </p:nvPicPr>
          <p:blipFill rotWithShape="1">
            <a:blip r:embed="rId4"/>
            <a:srcRect b="13170"/>
            <a:stretch>
              <a:fillRect/>
            </a:stretch>
          </p:blipFill>
          <p:spPr>
            <a:xfrm>
              <a:off x="1907674" y="2600907"/>
              <a:ext cx="4320540" cy="1898579"/>
            </a:xfrm>
            <a:prstGeom prst="rect">
              <a:avLst/>
            </a:prstGeom>
          </p:spPr>
        </p:pic>
        <p:sp>
          <p:nvSpPr>
            <p:cNvPr id="11" name=""/>
            <p:cNvSpPr txBox="1"/>
            <p:nvPr/>
          </p:nvSpPr>
          <p:spPr>
            <a:xfrm>
              <a:off x="3095298" y="4319436"/>
              <a:ext cx="1882894" cy="423694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non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V2I operation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</p:grpSp>
      <p:grpSp>
        <p:nvGrpSpPr>
          <p:cNvPr id="17" name=""/>
          <p:cNvGrpSpPr/>
          <p:nvPr/>
        </p:nvGrpSpPr>
        <p:grpSpPr>
          <a:xfrm rot="0">
            <a:off x="4499932" y="1654376"/>
            <a:ext cx="4320540" cy="2314684"/>
            <a:chOff x="431540" y="2842507"/>
            <a:chExt cx="3996443" cy="2314684"/>
          </a:xfrm>
        </p:grpSpPr>
        <p:pic>
          <p:nvPicPr>
            <p:cNvPr id="12" name="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431540" y="2842507"/>
              <a:ext cx="3996444" cy="1846632"/>
            </a:xfrm>
            <a:prstGeom prst="rect">
              <a:avLst/>
            </a:prstGeom>
          </p:spPr>
        </p:pic>
        <p:sp>
          <p:nvSpPr>
            <p:cNvPr id="16" name=""/>
            <p:cNvSpPr txBox="1"/>
            <p:nvPr/>
          </p:nvSpPr>
          <p:spPr>
            <a:xfrm>
              <a:off x="1331640" y="4735594"/>
              <a:ext cx="1991826" cy="42159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marL="0" indent="0" eaLnBrk="0" hangingPunct="0">
                <a:spcBef>
                  <a:spcPct val="20000"/>
                </a:spcBef>
                <a:buSzPct val="120000"/>
                <a:buFont typeface="Wingdings"/>
                <a:buNone/>
                <a:defRPr/>
              </a:pPr>
              <a:r>
                <a:rPr lang="en-US" altLang="ko-KR" sz="2200">
                  <a:solidFill>
                    <a:srgbClr val="000000"/>
                  </a:solidFill>
                  <a:latin typeface="+mn-lt"/>
                  <a:ea typeface="맑은 고딕"/>
                </a:rPr>
                <a:t>V2P operation</a:t>
              </a:r>
              <a:endParaRPr lang="en-US" altLang="ko-KR" sz="2200">
                <a:solidFill>
                  <a:srgbClr val="000000"/>
                </a:solidFill>
                <a:latin typeface="+mn-lt"/>
                <a:ea typeface="맑은 고딕"/>
              </a:endParaRPr>
            </a:p>
          </p:txBody>
        </p:sp>
      </p:grpSp>
      <p:sp>
        <p:nvSpPr>
          <p:cNvPr id="22" name=""/>
          <p:cNvSpPr txBox="1"/>
          <p:nvPr/>
        </p:nvSpPr>
        <p:spPr>
          <a:xfrm>
            <a:off x="143508" y="908720"/>
            <a:ext cx="1814832" cy="4228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Scenario1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Reference</a:t>
            </a:r>
            <a:endParaRPr lang="ko-KR" altLang="en-US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38</a:t>
            </a:fld>
            <a:endParaRPr lang="en-US" altLang="en-US"/>
          </a:p>
        </p:txBody>
      </p:sp>
      <p:sp>
        <p:nvSpPr>
          <p:cNvPr id="5" name="내용 개체 틀 2"/>
          <p:cNvSpPr txBox="1"/>
          <p:nvPr/>
        </p:nvSpPr>
        <p:spPr>
          <a:xfrm>
            <a:off x="257175" y="914400"/>
            <a:ext cx="8610600" cy="5715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Wingdings"/>
              <a:buChar char="§"/>
              <a:defRPr sz="20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18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Font typeface="Wingdings"/>
              <a:buChar char="l"/>
              <a:defRPr sz="16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 2"/>
              <a:buChar char=""/>
              <a:defRPr sz="14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1400">
                <a:solidFill>
                  <a:srgbClr val="000000"/>
                </a:solidFill>
                <a:latin typeface="+mj-lt"/>
                <a:ea typeface="맑은 고딕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  <a:defRPr/>
            </a:pPr>
            <a:r>
              <a:rPr lang="en-US" altLang="ko-KR" sz="1600" b="1">
                <a:solidFill>
                  <a:schemeClr val="tx2"/>
                </a:solidFill>
                <a:latin typeface="+mn-ea"/>
              </a:rPr>
              <a:t>[1]</a:t>
            </a:r>
            <a:r>
              <a:rPr lang="ko-KR" altLang="en-US" sz="1600" b="1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>
                <a:solidFill>
                  <a:schemeClr val="tx2"/>
                </a:solidFill>
                <a:latin typeface="+mn-ea"/>
              </a:rPr>
              <a:t>3GPP TR 36.885 V14.0.0 (2016-06)</a:t>
            </a:r>
            <a:endParaRPr lang="en-US" altLang="ko-KR" sz="1600" b="1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>
                <a:solidFill>
                  <a:schemeClr val="tx2"/>
                </a:solidFill>
                <a:latin typeface="+mn-ea"/>
              </a:rPr>
              <a:t>[2]</a:t>
            </a:r>
            <a:r>
              <a:rPr lang="ko-KR" altLang="en-US" sz="1600" b="1">
                <a:solidFill>
                  <a:schemeClr val="tx2"/>
                </a:solidFill>
                <a:latin typeface="+mn-ea"/>
              </a:rPr>
              <a:t> 3GPP TR 36.843 V12.0.1 (2014-03)</a:t>
            </a:r>
            <a:endParaRPr lang="en-US" altLang="ko-KR" sz="1600" b="1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>
                <a:solidFill>
                  <a:schemeClr val="tx2"/>
                </a:solidFill>
                <a:latin typeface="+mn-ea"/>
              </a:rPr>
              <a:t>[3]</a:t>
            </a:r>
            <a:r>
              <a:rPr lang="ko-KR" altLang="en-US" sz="1600" b="1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>
                <a:solidFill>
                  <a:schemeClr val="tx2"/>
                </a:solidFill>
                <a:latin typeface="+mn-ea"/>
              </a:rPr>
              <a:t>3GPP TR 36.814 V9.2.0 (2017-03)</a:t>
            </a:r>
            <a:endParaRPr lang="en-US" altLang="ko-KR" sz="1600" b="1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>
                <a:solidFill>
                  <a:schemeClr val="tx2"/>
                </a:solidFill>
                <a:latin typeface="+mn-ea"/>
              </a:rPr>
              <a:t>[4]</a:t>
            </a:r>
            <a:r>
              <a:rPr lang="ko-KR" altLang="en-US" sz="1600" b="1">
                <a:solidFill>
                  <a:schemeClr val="tx2"/>
                </a:solidFill>
                <a:latin typeface="+mn-ea"/>
              </a:rPr>
              <a:t> </a:t>
            </a:r>
            <a:r>
              <a:rPr lang="en-US" altLang="ko-KR" sz="1600" b="1">
                <a:solidFill>
                  <a:schemeClr val="tx2"/>
                </a:solidFill>
                <a:latin typeface="+mn-ea"/>
              </a:rPr>
              <a:t>IST-4-027756 WINNER II D1.1.2 V1.2 WINNER II Channel Models </a:t>
            </a:r>
            <a:endParaRPr lang="en-US" altLang="ko-KR" sz="1600" i="1">
              <a:solidFill>
                <a:schemeClr val="tx2"/>
              </a:solidFill>
              <a:latin typeface="+mn-ea"/>
            </a:endParaRPr>
          </a:p>
          <a:p>
            <a:pPr marL="0" indent="0">
              <a:buNone/>
              <a:defRPr/>
            </a:pPr>
            <a:r>
              <a:rPr lang="en-US" altLang="ko-KR" sz="1600" b="1" kern="0">
                <a:latin typeface="+mn-ea"/>
              </a:rPr>
              <a:t>[5] Hao Ye , Student Member, IEEE, Geoffrey Ye Li, Fellow, IEEE, and Biing-Hwang Fred Juang, “Deep Reinforcement Learning Based Resource Allocation for V2V Communications,” IEEE TRANSACTIONS ON VEHICULAR TECHNOLOGY, VOL. 68, NO. 4, APRIL 2019</a:t>
            </a:r>
            <a:endParaRPr lang="en-US" altLang="ko-KR" sz="1600" b="1" kern="0">
              <a:latin typeface="+mn-ea"/>
            </a:endParaRPr>
          </a:p>
          <a:p>
            <a:pPr marL="0" lvl="0" indent="0">
              <a:buNone/>
              <a:defRPr/>
            </a:pPr>
            <a:r>
              <a:rPr lang="en-US" altLang="ko-KR" sz="1600" b="1" kern="0">
                <a:latin typeface="+mn-ea"/>
              </a:rPr>
              <a:t>[6] </a:t>
            </a:r>
            <a:r>
              <a:rPr lang="en-US" altLang="ko-KR" sz="1600" b="1"/>
              <a:t>YI-HAN XU, CHENG-CHENG YANG, MIN HUA, AND WEN ZHOU “Deep Deterministic Policy Gradient (DDPG)-Based Resource Allocation Scheme for NOMA Vehicular Communications,” Digital Object Identifier 10.1109/ACCESS.2020.2968595</a:t>
            </a:r>
            <a:endParaRPr lang="en-US" altLang="ko-KR" sz="1600" b="1"/>
          </a:p>
          <a:p>
            <a:pPr marL="0" lvl="0" indent="0">
              <a:buNone/>
              <a:defRPr/>
            </a:pPr>
            <a:r>
              <a:rPr lang="en-US" altLang="ko-KR" sz="1600" b="1"/>
              <a:t>[7] Jaewoo So, Senior Member, IEEE, “Throughput Analysis of Proportional Fair</a:t>
            </a:r>
            <a:endParaRPr lang="en-US" altLang="ko-KR" sz="1600" b="1"/>
          </a:p>
          <a:p>
            <a:pPr marL="0" lvl="0" indent="0">
              <a:buNone/>
              <a:defRPr/>
            </a:pPr>
            <a:r>
              <a:rPr lang="en-US" altLang="ko-KR" sz="1600" b="1"/>
              <a:t>Scheduling”</a:t>
            </a:r>
            <a:endParaRPr lang="en-US" altLang="ko-KR" sz="1600" b="1"/>
          </a:p>
          <a:p>
            <a:pPr marL="0" indent="0">
              <a:buNone/>
              <a:defRPr/>
            </a:pPr>
            <a:endParaRPr lang="en-US" altLang="ko-KR" sz="1600" b="1"/>
          </a:p>
          <a:p>
            <a:pPr marL="0" indent="0">
              <a:buFont typeface="Wingdings"/>
              <a:buNone/>
              <a:defRPr/>
            </a:pPr>
            <a:endParaRPr lang="en-US" altLang="ko-KR" sz="1600" kern="0">
              <a:latin typeface="+mn-ea"/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Terminology</a:t>
            </a:r>
            <a:r>
              <a:rPr lang="ko-KR" altLang="en-US" sz="2700"/>
              <a:t> </a:t>
            </a:r>
            <a:r>
              <a:rPr lang="en-US" altLang="ko-KR" sz="2700"/>
              <a:t>&amp;</a:t>
            </a:r>
            <a:r>
              <a:rPr lang="ko-KR" altLang="en-US" sz="2700"/>
              <a:t> </a:t>
            </a:r>
            <a:r>
              <a:rPr lang="en-US" altLang="ko-KR" sz="2700"/>
              <a:t>Scenario</a:t>
            </a:r>
            <a:endParaRPr lang="en-US" altLang="ko-KR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  <p:sp>
        <p:nvSpPr>
          <p:cNvPr id="10" name=""/>
          <p:cNvSpPr txBox="1"/>
          <p:nvPr/>
        </p:nvSpPr>
        <p:spPr>
          <a:xfrm>
            <a:off x="1187623" y="3465004"/>
            <a:ext cx="1991826" cy="42382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V2V operation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3630553" y="5913276"/>
            <a:ext cx="1882894" cy="42369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V2I operation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16" name=""/>
          <p:cNvSpPr txBox="1"/>
          <p:nvPr/>
        </p:nvSpPr>
        <p:spPr>
          <a:xfrm>
            <a:off x="5473027" y="3547463"/>
            <a:ext cx="2153356" cy="42159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eaLnBrk="0" hangingPunct="0">
              <a:spcBef>
                <a:spcPct val="20000"/>
              </a:spcBef>
              <a:buSzPct val="120000"/>
              <a:buFont typeface="Wingdings"/>
              <a:buNone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V2P operation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143508" y="908720"/>
            <a:ext cx="1814832" cy="4228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non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200">
                <a:solidFill>
                  <a:srgbClr val="000000"/>
                </a:solidFill>
                <a:latin typeface="+mn-lt"/>
                <a:ea typeface="맑은 고딕"/>
              </a:rPr>
              <a:t>Scenario2</a:t>
            </a:r>
            <a:endParaRPr lang="en-US" altLang="ko-KR" sz="22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79582" y="1700784"/>
            <a:ext cx="2160270" cy="1728216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411730" y="4221088"/>
            <a:ext cx="4320540" cy="1742360"/>
          </a:xfrm>
          <a:prstGeom prst="rect">
            <a:avLst/>
          </a:prstGeom>
        </p:spPr>
      </p:pic>
      <p:pic>
        <p:nvPicPr>
          <p:cNvPr id="25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211960" y="1794370"/>
            <a:ext cx="4320540" cy="17786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Environment parameter</a:t>
            </a:r>
            <a:endParaRPr lang="ko-KR" altLang="en-US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150380" y="1031052"/>
          <a:ext cx="8852534" cy="5170252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809749"/>
                <a:gridCol w="1675767"/>
                <a:gridCol w="5367018"/>
              </a:tblGrid>
              <a:tr h="383696">
                <a:tc gridSpan="2">
                  <a:txBody>
                    <a:bodyPr vert="horz" lIns="91440" tIns="45720" rIns="91440" bIns="45720" anchor="t" anchorCtr="0"/>
                    <a:p>
                      <a:pPr algn="ctr">
                        <a:defRPr/>
                      </a:pPr>
                      <a:r>
                        <a:rPr lang="en-US" altLang="ko-KR"/>
                        <a:t>Parameter</a:t>
                      </a:r>
                      <a:endParaRPr lang="en-US" altLang="ko-KR"/>
                    </a:p>
                  </a:txBody>
                  <a:tcPr marL="91440" marR="91440"/>
                </a:tc>
                <a:tc h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>
                        <a:defRPr/>
                      </a:pPr>
                      <a:r>
                        <a:rPr lang="en-US" altLang="ko-KR"/>
                        <a:t>Assumption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761429">
                <a:tc gridSpan="2"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Carrier frequency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 h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 PC5 based V2V : 6 GHz, 2 GHz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V2I : 6GHz (Baseline) for UE type (RSU), 2GHz for eNB type RSU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1205406">
                <a:tc gridSpan="2"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Bandwidth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 h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 PC5 based V2V : 10 MHz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V2I : 10MHz for UE type RSU, 10MHz for each of Down link and Up link in FDD, 20MHz in TDD for eNB type RSU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V2P : 10 MHz is baseline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530503">
                <a:tc gridSpan="2"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ko-KR" altLang="en-US" sz="1400"/>
                        <a:t>Number of carriers</a:t>
                      </a:r>
                      <a:endParaRPr lang="ko-KR" altLang="en-US" sz="1400"/>
                    </a:p>
                  </a:txBody>
                  <a:tcPr marL="91440" marR="91440" anchor="ctr"/>
                </a:tc>
                <a:tc h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</a:t>
                      </a:r>
                      <a:r>
                        <a:rPr lang="ko-KR" altLang="en-US" sz="1400"/>
                        <a:t> </a:t>
                      </a:r>
                      <a:r>
                        <a:rPr lang="en-US" altLang="ko-KR" sz="1400"/>
                        <a:t>One carrier is baseline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542741">
                <a:tc rowSpan="4"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Vehicle UE, UE type RSU, Pedestrain UE paraters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Antenna height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-1.5m for vehicle UE and pedestrain UE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- 5 m for UE type RSU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856856">
                <a:tc v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Antenna gain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- 3 dBi for vehicle UE and UE type RSU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- 0 dBi for pedestrain UI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542741">
                <a:tc v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Maximum transmit power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23 dBm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346880">
                <a:tc vMerge="1">
                  <a:txBody>
                    <a:bodyPr/>
                    <a:p>
                      <a:pPr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400"/>
                        <a:t>Noise figure</a:t>
                      </a:r>
                      <a:endParaRPr lang="en-US" altLang="ko-KR" sz="14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400"/>
                        <a:t>9 dB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Simulation Block diagram(Urban case)</a:t>
            </a:r>
            <a:endParaRPr lang="en-US" altLang="ko-KR" sz="27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BD773F8-6E77-48C4-AC58-F843712C2EBA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  <p:sp>
        <p:nvSpPr>
          <p:cNvPr id="14" name="직사각형 13"/>
          <p:cNvSpPr/>
          <p:nvPr/>
        </p:nvSpPr>
        <p:spPr>
          <a:xfrm>
            <a:off x="4968096" y="1232756"/>
            <a:ext cx="3780472" cy="468051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Create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Road 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15" name="직선 화살표 연결선 14"/>
          <p:cNvCxnSpPr>
            <a:stCxn id="14" idx="2"/>
            <a:endCxn id="16" idx="0"/>
          </p:cNvCxnSpPr>
          <p:nvPr/>
        </p:nvCxnSpPr>
        <p:spPr>
          <a:xfrm rot="16200000" flipH="1">
            <a:off x="6786327" y="1772812"/>
            <a:ext cx="14400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sp>
        <p:nvSpPr>
          <p:cNvPr id="16" name="직사각형 15"/>
          <p:cNvSpPr/>
          <p:nvPr/>
        </p:nvSpPr>
        <p:spPr>
          <a:xfrm>
            <a:off x="4968096" y="1844817"/>
            <a:ext cx="3780472" cy="468058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Drop vehicle, base station 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(position)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18" name="직선 화살표 연결선 17"/>
          <p:cNvCxnSpPr>
            <a:stCxn id="16" idx="2"/>
            <a:endCxn id="19" idx="0"/>
          </p:cNvCxnSpPr>
          <p:nvPr/>
        </p:nvCxnSpPr>
        <p:spPr>
          <a:xfrm rot="16200000" flipH="1">
            <a:off x="6786323" y="2384884"/>
            <a:ext cx="144017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sp>
        <p:nvSpPr>
          <p:cNvPr id="19" name="직사각형 18"/>
          <p:cNvSpPr/>
          <p:nvPr/>
        </p:nvSpPr>
        <p:spPr>
          <a:xfrm>
            <a:off x="4968096" y="2456893"/>
            <a:ext cx="3780472" cy="432046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- Set vehicle state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(direction, velocity...)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968096" y="3032921"/>
            <a:ext cx="3780472" cy="2520315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- t = 0 Init / t &gt; 0 Update V2V(Vehicle to Vehicle) link     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NxN matrix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Large scale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Path loss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Shadowing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Small scale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Fast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- t = 0 Init / t &gt; 0 Update V2I(Vehicle to Infrastructure)  link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- 1XN matrix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Large scale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Path loss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Shadowing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- Small scale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100">
                <a:solidFill>
                  <a:schemeClr val="tx2"/>
                </a:solidFill>
                <a:latin typeface="+mj-lt"/>
                <a:ea typeface="맑은 고딕"/>
              </a:rPr>
              <a:t>      - Fast fading</a:t>
            </a: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  <a:p>
            <a:pPr marL="0" marR="0" indent="0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lang="en-US" altLang="ko-KR" sz="11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968044" y="5661241"/>
            <a:ext cx="3780472" cy="468058"/>
          </a:xfrm>
          <a:prstGeom prst="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marR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1200">
                <a:solidFill>
                  <a:schemeClr val="tx2"/>
                </a:solidFill>
                <a:latin typeface="+mj-lt"/>
                <a:ea typeface="맑은 고딕"/>
              </a:rPr>
              <a:t>Update vehicle position based on vehicle state</a:t>
            </a:r>
            <a:endParaRPr lang="en-US" altLang="ko-KR" sz="1200">
              <a:solidFill>
                <a:schemeClr val="tx2"/>
              </a:solidFill>
              <a:latin typeface="+mj-lt"/>
              <a:ea typeface="맑은 고딕"/>
            </a:endParaRPr>
          </a:p>
        </p:txBody>
      </p:sp>
      <p:cxnSp>
        <p:nvCxnSpPr>
          <p:cNvPr id="23" name="직선 화살표 연결선 22"/>
          <p:cNvCxnSpPr>
            <a:stCxn id="21" idx="2"/>
            <a:endCxn id="22" idx="0"/>
          </p:cNvCxnSpPr>
          <p:nvPr/>
        </p:nvCxnSpPr>
        <p:spPr>
          <a:xfrm rot="5400000">
            <a:off x="6804303" y="5607213"/>
            <a:ext cx="108006" cy="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cxnSp>
        <p:nvCxnSpPr>
          <p:cNvPr id="25" name="연결선: 꺾임 24"/>
          <p:cNvCxnSpPr>
            <a:stCxn id="22" idx="2"/>
            <a:endCxn id="21" idx="1"/>
          </p:cNvCxnSpPr>
          <p:nvPr/>
        </p:nvCxnSpPr>
        <p:spPr>
          <a:xfrm rot="5400000" flipH="1">
            <a:off x="4995077" y="4266097"/>
            <a:ext cx="1836222" cy="1890184"/>
          </a:xfrm>
          <a:prstGeom prst="bentConnector4">
            <a:avLst>
              <a:gd name="adj1" fmla="val -7345"/>
              <a:gd name="adj2" fmla="val 10734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168106" y="1933151"/>
            <a:ext cx="4403893" cy="344006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Vehicle-to-vehicle channels are updated during the simulation as follows: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- Let N be the number of vehicle UE in system simulation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- Initialization (at time 0)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N vehicle locations are generated per agreed drop model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PL (0) – NxN matrix generated as per vehicle locations and agreed channel models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Shadowing (in log domain): S(0) – NxN i.i.d. (with the exception that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shadowing between two vehicles should be the same in the two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directions) normal matrix generated as per agreed shadowing model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Fading (0) – NxN i.i.d. processes with a common distribution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- Update (at time 100*n ms)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Vehicle locations are updated as per agreed update rules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PL(n) – N x N matrix generated as per updated vehicle locations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S(n) = exp(-D/D_corr) .* S(n-1) +sqrt{ (1-exp(-2*D/D_corr))}.*N_S(n)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- where N_S(n) is an NxN  i.i.d. (with the exception that shadowing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  between two vehicles should be the same in the two directions)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    normal matrix generated  as per the agreed shadowing model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D is the update distance matrix where D(i,j) is change in distance of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link i to j from time n-1 to time n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Fading process is not impacted due to vehicle location updates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  (fading is only updated due to time)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  <a:p>
            <a:pPr>
              <a:defRPr/>
            </a:pPr>
            <a:r>
              <a:rPr lang="en-US" altLang="ko-KR" sz="1000">
                <a:solidFill>
                  <a:srgbClr val="000000"/>
                </a:solidFill>
                <a:latin typeface="+mn-lt"/>
                <a:ea typeface="맑은 고딕"/>
              </a:rPr>
              <a:t>   - UE performance should reflect fast fading variation within the subframe </a:t>
            </a:r>
            <a:endParaRPr lang="en-US" altLang="ko-KR" sz="1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cxnSp>
        <p:nvCxnSpPr>
          <p:cNvPr id="27" name="직선 화살표 연결선 26"/>
          <p:cNvCxnSpPr>
            <a:stCxn id="19" idx="2"/>
            <a:endCxn id="21" idx="0"/>
          </p:cNvCxnSpPr>
          <p:nvPr/>
        </p:nvCxnSpPr>
        <p:spPr>
          <a:xfrm rot="16200000" flipH="1">
            <a:off x="6786341" y="2960930"/>
            <a:ext cx="14398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tailEnd type="arrow"/>
          </a:ln>
          <a:effectLst/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700"/>
              <a:t>Geometric parameter(Urban case)</a:t>
            </a:r>
            <a:endParaRPr lang="en-US" altLang="ko-KR" sz="2700"/>
          </a:p>
        </p:txBody>
      </p: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269558" y="980728"/>
          <a:ext cx="8604885" cy="527951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4297680"/>
                <a:gridCol w="4307205"/>
              </a:tblGrid>
              <a:tr h="510191">
                <a:tc>
                  <a:txBody>
                    <a:bodyPr vert="horz" lIns="91440" tIns="45720" rIns="91440" bIns="45720" anchor="t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Parameter</a:t>
                      </a:r>
                      <a:endParaRPr lang="en-US" altLang="ko-KR" sz="1900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Urban case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51019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Number of lanes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2 in each direction (4 lanes in total in eacy street)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51019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Lane width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3.5m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881532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Road grid size by the distance beetween intersections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433m * 250m</a:t>
                      </a:r>
                      <a:endParaRPr lang="en-US" altLang="ko-KR" sz="1900"/>
                    </a:p>
                    <a:p>
                      <a:pPr>
                        <a:defRPr/>
                      </a:pPr>
                      <a:r>
                        <a:rPr lang="en-US" altLang="ko-KR" sz="1900"/>
                        <a:t>Note that 3 m is reserved for side walk per direction 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51019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Simulation area size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Minimum [1299 m * 750 m]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160807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Vehicle density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Average inter-vehicle distance in the same lane is 2.5 sec * absolute vehicle speed. Baseline: The same density/speed in all the lanes in one simulation.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  <a:tr h="510191">
                <a:tc>
                  <a:txBody>
                    <a:bodyPr vert="horz" lIns="91440" tIns="45720" rIns="91440" bIns="45720" anchor="ctr" anchorCtr="0"/>
                    <a:p>
                      <a:pPr algn="ctr">
                        <a:defRPr/>
                      </a:pPr>
                      <a:r>
                        <a:rPr lang="en-US" altLang="ko-KR" sz="1900"/>
                        <a:t>Absolute vehicle speed</a:t>
                      </a:r>
                      <a:endParaRPr lang="en-US" altLang="ko-KR" sz="1900"/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r>
                        <a:rPr lang="en-US" altLang="ko-KR" sz="1900"/>
                        <a:t>15 km/h, 60 km/h</a:t>
                      </a:r>
                      <a:endParaRPr lang="en-US" altLang="ko-KR" sz="1900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br>
              <a:rPr lang="en-US" altLang="ko-KR" sz="2700"/>
            </a:br>
            <a:endParaRPr lang="en-US" altLang="ko-KR" sz="2700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91680" y="1122410"/>
            <a:ext cx="4969939" cy="5690966"/>
          </a:xfrm>
          <a:prstGeom prst="rect">
            <a:avLst/>
          </a:prstGeom>
        </p:spPr>
      </p:pic>
      <p:sp>
        <p:nvSpPr>
          <p:cNvPr id="34" name=""/>
          <p:cNvSpPr txBox="1"/>
          <p:nvPr/>
        </p:nvSpPr>
        <p:spPr>
          <a:xfrm>
            <a:off x="143508" y="800708"/>
            <a:ext cx="3757932" cy="38801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p>
            <a:pPr marL="342900" indent="-342900" eaLnBrk="0" hangingPunct="0">
              <a:spcBef>
                <a:spcPct val="20000"/>
              </a:spcBef>
              <a:buSzPct val="120000"/>
              <a:buFont typeface="Wingdings"/>
              <a:buChar char="§"/>
              <a:defRPr/>
            </a:pPr>
            <a:r>
              <a:rPr lang="en-US" altLang="ko-KR" sz="2000">
                <a:solidFill>
                  <a:srgbClr val="000000"/>
                </a:solidFill>
                <a:latin typeface="+mn-lt"/>
                <a:ea typeface="맑은 고딕"/>
              </a:rPr>
              <a:t>Create Road(Urban case)</a:t>
            </a:r>
            <a:endParaRPr lang="en-US" altLang="ko-KR" sz="2000">
              <a:solidFill>
                <a:srgbClr val="000000"/>
              </a:solidFill>
              <a:latin typeface="+mn-lt"/>
              <a:ea typeface="맑은 고딕"/>
            </a:endParaRPr>
          </a:p>
        </p:txBody>
      </p:sp>
      <p:sp>
        <p:nvSpPr>
          <p:cNvPr id="36" name="제목 1"/>
          <p:cNvSpPr>
            <a:spLocks noGrp="1"/>
          </p:cNvSpPr>
          <p:nvPr/>
        </p:nvSpPr>
        <p:spPr>
          <a:xfrm>
            <a:off x="216027" y="7200"/>
            <a:ext cx="8686800" cy="685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/>
          <a:p>
            <a:pPr marL="0" lvl="0" indent="0" algn="l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700" b="1" i="0" u="none" strike="noStrike" kern="0" cap="none" spc="0" normalizeH="0" baseline="0" mc:Ignorable="hp" hp:hslEmbossed="0">
                <a:solidFill>
                  <a:schemeClr val="tx2"/>
                </a:solidFill>
                <a:latin typeface="+mj-lt"/>
                <a:ea typeface="맑은 고딕"/>
                <a:cs typeface="Calibri"/>
              </a:rPr>
              <a:t>Simulation(Urban case)</a:t>
            </a:r>
            <a:endParaRPr xmlns:mc="http://schemas.openxmlformats.org/markup-compatibility/2006" xmlns:hp="http://schemas.haansoft.com/office/presentation/8.0" kumimoji="0" lang="ko-KR" altLang="en-US" sz="2700" b="1" i="0" u="none" strike="noStrike" kern="0" cap="none" spc="0" normalizeH="0" baseline="0" mc:Ignorable="hp" hp:hslEmbossed="0">
              <a:solidFill>
                <a:schemeClr val="tx2"/>
              </a:solidFill>
              <a:latin typeface="+mj-lt"/>
              <a:ea typeface="맑은 고딕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Sample presentation slides">
  <a:themeElements>
    <a:clrScheme name="Sample presentation slides 1">
      <a:dk1>
        <a:srgbClr val="1d528d"/>
      </a:dk1>
      <a:lt1>
        <a:srgbClr val="ffffff"/>
      </a:lt1>
      <a:dk2>
        <a:srgbClr val="000000"/>
      </a:dk2>
      <a:lt2>
        <a:srgbClr val="b2b2b2"/>
      </a:lt2>
      <a:accent1>
        <a:srgbClr val="2d6bc7"/>
      </a:accent1>
      <a:accent2>
        <a:srgbClr val="ff9900"/>
      </a:accent2>
      <a:accent3>
        <a:srgbClr val="ffffff"/>
      </a:accent3>
      <a:accent4>
        <a:srgbClr val="174578"/>
      </a:accent4>
      <a:accent5>
        <a:srgbClr val="adbae0"/>
      </a:accent5>
      <a:accent6>
        <a:srgbClr val="e78a00"/>
      </a:accent6>
      <a:hlink>
        <a:srgbClr val="9999ff"/>
      </a:hlink>
      <a:folHlink>
        <a:srgbClr val="969696"/>
      </a:folHlink>
    </a:clrScheme>
    <a:fontScheme name="사용자 지정 1">
      <a:majorFont>
        <a:latin typeface="Arial"/>
        <a:ea typeface="맑은고딕"/>
        <a:cs typeface=""/>
      </a:majorFont>
      <a:minorFont>
        <a:latin typeface="Arial"/>
        <a:ea typeface="맑은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chemeClr val="tx2"/>
          </a:solidFill>
          <a:prstDash val="solid"/>
          <a:round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dirty="0" smtClean="0">
            <a:solidFill>
              <a:schemeClr val="tx2"/>
            </a:solidFill>
            <a:latin typeface="+mj-lt"/>
            <a:ea typeface="맑은 고딕"/>
          </a:defRPr>
        </a:defPPr>
      </a:lstStyle>
    </a:spDef>
    <a:lnDef>
      <a:spPr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US" sz="1800" b="0" i="0" u="none" strike="noStrike" cap="none" normalizeH="0" baseline="0" smtClean="0">
            <a:solidFill>
              <a:schemeClr val="tx1"/>
            </a:solidFill>
            <a:effectLst/>
            <a:latin typeface="Arial"/>
          </a:defRPr>
        </a:defPPr>
      </a:lstStyle>
    </a:lnDef>
    <a:txDef>
      <a:spPr>
        <a:noFill/>
        <a:ln w="9525">
          <a:noFill/>
          <a:miter/>
        </a:ln>
      </a:spPr>
      <a:bodyPr vert="horz" wrap="square" lIns="91440" tIns="45720" rIns="91440" bIns="45720" anchor="t" anchorCtr="0">
        <a:prstTxWarp prst="textNoShape">
          <a:avLst/>
        </a:prstTxWarp>
        <a:spAutoFit/>
      </a:bodyPr>
      <a:lstStyle>
        <a:defPPr marL="342900" indent="-342900" eaLnBrk="0" hangingPunct="0">
          <a:spcBef>
            <a:spcPct val="20000"/>
          </a:spcBef>
          <a:buSzPct val="120000"/>
          <a:buFont typeface="Wingdings"/>
          <a:buChar char="§"/>
          <a:defRPr lang="en-US" altLang="ko-KR" sz="2200">
            <a:solidFill>
              <a:srgbClr val="000000"/>
            </a:solidFill>
            <a:latin typeface="+mn-lt"/>
            <a:ea typeface="맑은 고딕"/>
          </a:defRPr>
        </a:defPPr>
      </a:lstStyle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1575</ep:Words>
  <ep:PresentationFormat>화면 슬라이드 쇼(4:3)</ep:PresentationFormat>
  <ep:Paragraphs>342</ep:Paragraphs>
  <ep:Slides>40</ep:Slides>
  <ep:Notes>40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ep:HeadingPairs>
  <ep:TitlesOfParts>
    <vt:vector size="41" baseType="lpstr">
      <vt:lpstr>Sample presentation slides</vt:lpstr>
      <vt:lpstr>3GPP TR 36.885 v14.0.0 3rd Generation Partnership Project; Technical Specification Group Radio Access Network; Study on LTE-based V2X Services; (Release 14)  PC5-based V2V, V2I Channel model Urban case</vt:lpstr>
      <vt:lpstr>Contents</vt:lpstr>
      <vt:lpstr>Terminology &amp; Scenario</vt:lpstr>
      <vt:lpstr>Terminology &amp; Scenario</vt:lpstr>
      <vt:lpstr>Terminology &amp; Scenario</vt:lpstr>
      <vt:lpstr>Environment parameter</vt:lpstr>
      <vt:lpstr>Simulation Block diagram(Urban case)</vt:lpstr>
      <vt:lpstr>Geometric parameter(Urban case)</vt:lpstr>
      <vt:lpstr>슬라이드 9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Simulation(Urban case)</vt:lpstr>
      <vt:lpstr>ANALYSYS</vt:lpstr>
      <vt:lpstr>ANALYSYS</vt:lpstr>
      <vt:lpstr>ANALYSYS</vt:lpstr>
      <vt:lpstr>ANALYSYS</vt:lpstr>
      <vt:lpstr>ANALYSYS</vt:lpstr>
      <vt:lpstr>ANALYSYS</vt:lpstr>
      <vt:lpstr>ANALYSYS</vt:lpstr>
      <vt:lpstr>ANALYSYS</vt:lpstr>
      <vt:lpstr>ANALYSYS</vt:lpstr>
      <vt:lpstr>Future research plan</vt:lpstr>
      <vt:lpstr>Development Environment</vt:lpstr>
      <vt:lpstr>Reference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2008-05-23T18:41:33.000</dcterms:created>
  <dc:creator>Jaewoo So</dc:creator>
  <cp:lastModifiedBy>CNL-B3</cp:lastModifiedBy>
  <dcterms:modified xsi:type="dcterms:W3CDTF">2021-09-14T12:58:56.795</dcterms:modified>
  <cp:revision>9032</cp:revision>
  <dc:title>Click to add title</dc:title>
  <cp:version>0906.0100.01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